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</p:sldIdLst>
  <p:sldSz cy="10287000" cx="18288000"/>
  <p:notesSz cx="6858000" cy="9144000"/>
  <p:embeddedFontLst>
    <p:embeddedFont>
      <p:font typeface="Inter SemiBold"/>
      <p:regular r:id="rId97"/>
      <p:bold r:id="rId98"/>
    </p:embeddedFont>
    <p:embeddedFont>
      <p:font typeface="Inter"/>
      <p:bold r:id="rId99"/>
    </p:embeddedFont>
    <p:embeddedFont>
      <p:font typeface="Lato"/>
      <p:regular r:id="rId100"/>
      <p:bold r:id="rId101"/>
      <p:italic r:id="rId102"/>
      <p:boldItalic r:id="rId103"/>
    </p:embeddedFont>
    <p:embeddedFont>
      <p:font typeface="Lilita One"/>
      <p:regular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D459BA2-6607-49C4-BEB6-CD1719611F16}">
  <a:tblStyle styleId="{5D459BA2-6607-49C4-BEB6-CD1719611F1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21" Type="http://schemas.openxmlformats.org/officeDocument/2006/relationships/slide" Target="slides/slide15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07" Type="http://schemas.openxmlformats.org/officeDocument/2006/relationships/customXml" Target="../customXml/item3.xml"/><Relationship Id="rId102" Type="http://schemas.openxmlformats.org/officeDocument/2006/relationships/font" Target="fonts/Lato-italic.fntdata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11" Type="http://schemas.openxmlformats.org/officeDocument/2006/relationships/slide" Target="slides/slide5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95" Type="http://schemas.openxmlformats.org/officeDocument/2006/relationships/slide" Target="slides/slide89.xml"/><Relationship Id="rId90" Type="http://schemas.openxmlformats.org/officeDocument/2006/relationships/slide" Target="slides/slide84.xml"/><Relationship Id="rId5" Type="http://schemas.openxmlformats.org/officeDocument/2006/relationships/slideMaster" Target="slideMasters/slideMaster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5" Type="http://schemas.openxmlformats.org/officeDocument/2006/relationships/slide" Target="slides/slide79.xml"/><Relationship Id="rId80" Type="http://schemas.openxmlformats.org/officeDocument/2006/relationships/slide" Target="slides/slide74.xml"/><Relationship Id="rId103" Type="http://schemas.openxmlformats.org/officeDocument/2006/relationships/font" Target="fonts/Lato-boldItalic.fntdata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59" Type="http://schemas.openxmlformats.org/officeDocument/2006/relationships/slide" Target="slides/slide53.xml"/><Relationship Id="rId41" Type="http://schemas.openxmlformats.org/officeDocument/2006/relationships/slide" Target="slides/slide35.xml"/><Relationship Id="rId20" Type="http://schemas.openxmlformats.org/officeDocument/2006/relationships/slide" Target="slides/slide14.xml"/><Relationship Id="rId96" Type="http://schemas.openxmlformats.org/officeDocument/2006/relationships/slide" Target="slides/slide90.xml"/><Relationship Id="rId91" Type="http://schemas.openxmlformats.org/officeDocument/2006/relationships/slide" Target="slides/slide85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75" Type="http://schemas.openxmlformats.org/officeDocument/2006/relationships/slide" Target="slides/slide69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54" Type="http://schemas.openxmlformats.org/officeDocument/2006/relationships/slide" Target="slides/slide48.xml"/><Relationship Id="rId1" Type="http://schemas.openxmlformats.org/officeDocument/2006/relationships/theme" Target="theme/theme2.xml"/><Relationship Id="rId6" Type="http://schemas.openxmlformats.org/officeDocument/2006/relationships/notesMaster" Target="notesMasters/notesMaster1.xml"/><Relationship Id="rId49" Type="http://schemas.openxmlformats.org/officeDocument/2006/relationships/slide" Target="slides/slide43.xml"/><Relationship Id="rId36" Type="http://schemas.openxmlformats.org/officeDocument/2006/relationships/slide" Target="slides/slide30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5" Type="http://schemas.openxmlformats.org/officeDocument/2006/relationships/slide" Target="slides/slide9.xml"/><Relationship Id="rId57" Type="http://schemas.openxmlformats.org/officeDocument/2006/relationships/slide" Target="slides/slide51.xml"/><Relationship Id="rId106" Type="http://schemas.openxmlformats.org/officeDocument/2006/relationships/customXml" Target="../customXml/item2.xml"/><Relationship Id="rId44" Type="http://schemas.openxmlformats.org/officeDocument/2006/relationships/slide" Target="slides/slide38.xml"/><Relationship Id="rId101" Type="http://schemas.openxmlformats.org/officeDocument/2006/relationships/font" Target="fonts/Lato-bold.fntdata"/><Relationship Id="rId31" Type="http://schemas.openxmlformats.org/officeDocument/2006/relationships/slide" Target="slides/slide25.xml"/><Relationship Id="rId94" Type="http://schemas.openxmlformats.org/officeDocument/2006/relationships/slide" Target="slides/slide88.xml"/><Relationship Id="rId99" Type="http://schemas.openxmlformats.org/officeDocument/2006/relationships/font" Target="fonts/Inter-bold.fntdata"/><Relationship Id="rId10" Type="http://schemas.openxmlformats.org/officeDocument/2006/relationships/slide" Target="slides/slide4.xml"/><Relationship Id="rId86" Type="http://schemas.openxmlformats.org/officeDocument/2006/relationships/slide" Target="slides/slide80.xml"/><Relationship Id="rId81" Type="http://schemas.openxmlformats.org/officeDocument/2006/relationships/slide" Target="slides/slide75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65" Type="http://schemas.openxmlformats.org/officeDocument/2006/relationships/slide" Target="slides/slide59.xml"/><Relationship Id="rId60" Type="http://schemas.openxmlformats.org/officeDocument/2006/relationships/slide" Target="slides/slide54.xml"/><Relationship Id="rId52" Type="http://schemas.openxmlformats.org/officeDocument/2006/relationships/slide" Target="slides/slide46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39" Type="http://schemas.openxmlformats.org/officeDocument/2006/relationships/slide" Target="slides/slide3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104" Type="http://schemas.openxmlformats.org/officeDocument/2006/relationships/font" Target="fonts/LilitaOne-regular.fntdata"/><Relationship Id="rId34" Type="http://schemas.openxmlformats.org/officeDocument/2006/relationships/slide" Target="slides/slide28.xml"/><Relationship Id="rId97" Type="http://schemas.openxmlformats.org/officeDocument/2006/relationships/font" Target="fonts/InterSemiBold-regular.fntdata"/><Relationship Id="rId76" Type="http://schemas.openxmlformats.org/officeDocument/2006/relationships/slide" Target="slides/slide70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92" Type="http://schemas.openxmlformats.org/officeDocument/2006/relationships/slide" Target="slides/slide86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9" Type="http://schemas.openxmlformats.org/officeDocument/2006/relationships/slide" Target="slides/slide23.xml"/><Relationship Id="rId2" Type="http://schemas.openxmlformats.org/officeDocument/2006/relationships/viewProps" Target="viewProps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24" Type="http://schemas.openxmlformats.org/officeDocument/2006/relationships/slide" Target="slides/slide18.xml"/><Relationship Id="rId87" Type="http://schemas.openxmlformats.org/officeDocument/2006/relationships/slide" Target="slides/slide81.xml"/><Relationship Id="rId66" Type="http://schemas.openxmlformats.org/officeDocument/2006/relationships/slide" Target="slides/slide60.xml"/><Relationship Id="rId82" Type="http://schemas.openxmlformats.org/officeDocument/2006/relationships/slide" Target="slides/slide76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00" Type="http://schemas.openxmlformats.org/officeDocument/2006/relationships/font" Target="fonts/Lato-regular.fntdata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14" Type="http://schemas.openxmlformats.org/officeDocument/2006/relationships/slide" Target="slides/slide8.xml"/><Relationship Id="rId77" Type="http://schemas.openxmlformats.org/officeDocument/2006/relationships/slide" Target="slides/slide71.xml"/><Relationship Id="rId56" Type="http://schemas.openxmlformats.org/officeDocument/2006/relationships/slide" Target="slides/slide50.xml"/><Relationship Id="rId105" Type="http://schemas.openxmlformats.org/officeDocument/2006/relationships/customXml" Target="../customXml/item1.xml"/><Relationship Id="rId98" Type="http://schemas.openxmlformats.org/officeDocument/2006/relationships/font" Target="fonts/InterSemiBold-bold.fntdata"/><Relationship Id="rId93" Type="http://schemas.openxmlformats.org/officeDocument/2006/relationships/slide" Target="slides/slide87.xml"/><Relationship Id="rId8" Type="http://schemas.openxmlformats.org/officeDocument/2006/relationships/slide" Target="slides/slide2.xml"/><Relationship Id="rId72" Type="http://schemas.openxmlformats.org/officeDocument/2006/relationships/slide" Target="slides/slide66.xml"/><Relationship Id="rId51" Type="http://schemas.openxmlformats.org/officeDocument/2006/relationships/slide" Target="slides/slide45.xml"/><Relationship Id="rId3" Type="http://schemas.openxmlformats.org/officeDocument/2006/relationships/presProps" Target="presProps.xml"/><Relationship Id="rId46" Type="http://schemas.openxmlformats.org/officeDocument/2006/relationships/slide" Target="slides/slide40.xml"/><Relationship Id="rId25" Type="http://schemas.openxmlformats.org/officeDocument/2006/relationships/slide" Target="slides/slide19.xml"/><Relationship Id="rId67" Type="http://schemas.openxmlformats.org/officeDocument/2006/relationships/slide" Target="slides/slide6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5181fd66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45181fd66b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7f22089c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47f22089c0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7f22089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47f22089c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68ff0f0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268ff0f01d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81f9f852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481f9f852a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9cb5c2b57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f9cb5c2b57_2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f9cb5c2b57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f9cb5c2b57_2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f9cb5c2b57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1f9cb5c2b57_2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f9cb5c2b57_2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f9cb5c2b57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f9cb5c2b57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1f9cb5c2b57_2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81f9f852a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481f9f852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45181fd66b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45181fd66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480ef3a8c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2480ef3a8c9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484e0d8c11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484e0d8c11_2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481f9f852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481f9f852a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484e0d8c11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484e0d8c11_2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481f9f852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2481f9f852a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481f9f852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481f9f852a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481f9f852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2481f9f852a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f9cb5c2b57_2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1f9cb5c2b57_2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f9cb5c2b57_2_3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f9cb5c2b57_2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f9cb5c2b57_2_3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f9cb5c2b57_2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f9cb5c2b5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1f9cb5c2b57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481f9f852a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2481f9f852a_0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f9cb5c2b57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1f9cb5c2b57_1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f9cb5c2b57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1f9cb5c2b57_1_2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f9cb5c2b57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1f9cb5c2b57_1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f9cb5c2b57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1f9cb5c2b57_1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f9cb5c2b57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1f9cb5c2b57_1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481f9f852a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2481f9f852a_0_3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9cb5c2b57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f9cb5c2b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45181fd66b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45181fd6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480ef3a8c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2480ef3a8c9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480ef3a8c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2480ef3a8c9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47f22089c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247f22089c0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480ef3a8c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2480ef3a8c9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480ef3a8c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2480ef3a8c9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481f9f852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2481f9f852a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f9cb5c2b57_1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1f9cb5c2b57_1_3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f9cb5c2b57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g1f9cb5c2b57_1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f9cb5c2b57_1_3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f9cb5c2b57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f9cb5c2b5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g1f9cb5c2b57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481f9f852a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2481f9f852a_0_4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f9cb5c2b57_6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1f9cb5c2b57_6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f9cb5c2b57_6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1f9cb5c2b57_6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f9cb5c2b57_6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g1f9cb5c2b57_6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f9cb5c2b57_6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f9cb5c2b57_6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481f9f852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g2481f9f852a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481f9f852a_0_5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2481f9f852a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45181fd66b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45181fd66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480ef3a8c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g2480ef3a8c9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9cb5c2b57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9cb5c2b5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2480ef3a8c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g2480ef3a8c9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484e0d8c1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g2484e0d8c11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484e0d8c11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g2484e0d8c11_2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480ef3a8c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g2480ef3a8c9_0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480ef3a8c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g2480ef3a8c9_0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481f9f852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g2481f9f852a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481f9f852a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g2481f9f852a_0_8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f9cb5c2b57_6_1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f9cb5c2b57_6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f9cb5c2b57_6_2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1f9cb5c2b57_6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2481f9f852a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g2481f9f852a_0_6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f9cb5c2b57_3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g1f9cb5c2b57_3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1f9cb5c2b57_3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1f9cb5c2b57_3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2481f9f852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g2481f9f852a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481f9f852a_0_7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2481f9f852a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f9cb5c2b57_3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f9cb5c2b57_3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2480ef3a8c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g2480ef3a8c9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2480ef3a8c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g2480ef3a8c9_0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9cb5c2b57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f9cb5c2b57_3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247f22089c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g247f22089c0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47f22089c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g247f22089c0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480ef3a8c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g2480ef3a8c9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480ef3a8c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g2480ef3a8c9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f9cb5c2b57_3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g1f9cb5c2b57_3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1f9cb5c2b57_3_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1f9cb5c2b57_3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1f9cb5c2b57_3_3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1f9cb5c2b57_3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f9cb5c2b57_7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f9cb5c2b57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dfc8160e3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g1dfc8160e38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45181fd66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g245181fd66b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9cb5c2b57_3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f9cb5c2b57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1dfc8160e38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g1dfc8160e38_1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7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4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4.jpg"/><Relationship Id="rId6" Type="http://schemas.openxmlformats.org/officeDocument/2006/relationships/image" Target="../media/image18.jpg"/><Relationship Id="rId7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6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0" Type="http://schemas.openxmlformats.org/officeDocument/2006/relationships/image" Target="../media/image31.png"/><Relationship Id="rId9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13.png"/><Relationship Id="rId8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11.png"/><Relationship Id="rId8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hyperlink" Target="http://drive.google.com/file/d/10K7kWOWdSvOG3DhWNblQgacuyh8x9xxo/view" TargetMode="External"/><Relationship Id="rId5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27.jpg"/><Relationship Id="rId5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33.jpg"/><Relationship Id="rId5" Type="http://schemas.openxmlformats.org/officeDocument/2006/relationships/image" Target="../media/image3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38.jpg"/><Relationship Id="rId5" Type="http://schemas.openxmlformats.org/officeDocument/2006/relationships/image" Target="../media/image3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6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jpg"/><Relationship Id="rId4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9" Type="http://schemas.openxmlformats.org/officeDocument/2006/relationships/image" Target="../media/image31.png"/><Relationship Id="rId5" Type="http://schemas.openxmlformats.org/officeDocument/2006/relationships/image" Target="../media/image40.png"/><Relationship Id="rId6" Type="http://schemas.openxmlformats.org/officeDocument/2006/relationships/image" Target="../media/image13.png"/><Relationship Id="rId7" Type="http://schemas.openxmlformats.org/officeDocument/2006/relationships/image" Target="../media/image22.png"/><Relationship Id="rId8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hyperlink" Target="http://drive.google.com/file/d/1ofOUUrxLaK2Fwkyj8VpNI8XtJ9y9wDkp/view" TargetMode="External"/><Relationship Id="rId5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53.jpg"/><Relationship Id="rId5" Type="http://schemas.openxmlformats.org/officeDocument/2006/relationships/image" Target="../media/image5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48.jpg"/><Relationship Id="rId5" Type="http://schemas.openxmlformats.org/officeDocument/2006/relationships/image" Target="../media/image5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image" Target="../media/image61.png"/><Relationship Id="rId9" Type="http://schemas.openxmlformats.org/officeDocument/2006/relationships/image" Target="../media/image55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8.png"/><Relationship Id="rId8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png"/><Relationship Id="rId4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Relationship Id="rId4" Type="http://schemas.openxmlformats.org/officeDocument/2006/relationships/image" Target="../media/image65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Relationship Id="rId4" Type="http://schemas.openxmlformats.org/officeDocument/2006/relationships/image" Target="../media/image57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Relationship Id="rId4" Type="http://schemas.openxmlformats.org/officeDocument/2006/relationships/image" Target="../media/image7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9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3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png"/><Relationship Id="rId4" Type="http://schemas.openxmlformats.org/officeDocument/2006/relationships/hyperlink" Target="http://drive.google.com/file/d/1jBT0KY3NYM4D0sUkVmsTtDCmaIh-B2u3/view" TargetMode="External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.png"/><Relationship Id="rId4" Type="http://schemas.openxmlformats.org/officeDocument/2006/relationships/image" Target="../media/image70.jpg"/><Relationship Id="rId5" Type="http://schemas.openxmlformats.org/officeDocument/2006/relationships/image" Target="../media/image63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png"/><Relationship Id="rId4" Type="http://schemas.openxmlformats.org/officeDocument/2006/relationships/image" Target="../media/image66.jpg"/><Relationship Id="rId5" Type="http://schemas.openxmlformats.org/officeDocument/2006/relationships/image" Target="../media/image68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png"/><Relationship Id="rId4" Type="http://schemas.openxmlformats.org/officeDocument/2006/relationships/image" Target="../media/image78.jpg"/><Relationship Id="rId5" Type="http://schemas.openxmlformats.org/officeDocument/2006/relationships/image" Target="../media/image69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png"/><Relationship Id="rId4" Type="http://schemas.openxmlformats.org/officeDocument/2006/relationships/image" Target="../media/image67.png"/><Relationship Id="rId5" Type="http://schemas.openxmlformats.org/officeDocument/2006/relationships/image" Target="../media/image81.png"/><Relationship Id="rId6" Type="http://schemas.openxmlformats.org/officeDocument/2006/relationships/image" Target="../media/image72.png"/><Relationship Id="rId7" Type="http://schemas.openxmlformats.org/officeDocument/2006/relationships/image" Target="../media/image7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png"/><Relationship Id="rId4" Type="http://schemas.openxmlformats.org/officeDocument/2006/relationships/image" Target="../media/image7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6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5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9.jpg"/><Relationship Id="rId4" Type="http://schemas.openxmlformats.org/officeDocument/2006/relationships/image" Target="../media/image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9" Type="http://schemas.openxmlformats.org/officeDocument/2006/relationships/image" Target="../media/image31.png"/><Relationship Id="rId5" Type="http://schemas.openxmlformats.org/officeDocument/2006/relationships/image" Target="../media/image40.png"/><Relationship Id="rId6" Type="http://schemas.openxmlformats.org/officeDocument/2006/relationships/image" Target="../media/image13.png"/><Relationship Id="rId7" Type="http://schemas.openxmlformats.org/officeDocument/2006/relationships/image" Target="../media/image22.png"/><Relationship Id="rId8" Type="http://schemas.openxmlformats.org/officeDocument/2006/relationships/image" Target="../media/image2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.png"/><Relationship Id="rId4" Type="http://schemas.openxmlformats.org/officeDocument/2006/relationships/hyperlink" Target="http://drive.google.com/file/d/1x9tgqPCwwfeHY10jWzhQtBNDZARI_1St/view" TargetMode="External"/><Relationship Id="rId5" Type="http://schemas.openxmlformats.org/officeDocument/2006/relationships/image" Target="../media/image85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.png"/><Relationship Id="rId4" Type="http://schemas.openxmlformats.org/officeDocument/2006/relationships/image" Target="../media/image76.jpg"/><Relationship Id="rId5" Type="http://schemas.openxmlformats.org/officeDocument/2006/relationships/image" Target="../media/image7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6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.png"/><Relationship Id="rId4" Type="http://schemas.openxmlformats.org/officeDocument/2006/relationships/image" Target="../media/image83.jpg"/><Relationship Id="rId5" Type="http://schemas.openxmlformats.org/officeDocument/2006/relationships/hyperlink" Target="http://drive.google.com/file/d/1DfX3mWyHIV7EeA3_1Pv_W7CMRrQifjNs/view" TargetMode="External"/><Relationship Id="rId6" Type="http://schemas.openxmlformats.org/officeDocument/2006/relationships/image" Target="../media/image80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.png"/><Relationship Id="rId4" Type="http://schemas.openxmlformats.org/officeDocument/2006/relationships/image" Target="../media/image82.jpg"/><Relationship Id="rId5" Type="http://schemas.openxmlformats.org/officeDocument/2006/relationships/image" Target="../media/image86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.png"/><Relationship Id="rId4" Type="http://schemas.openxmlformats.org/officeDocument/2006/relationships/image" Target="../media/image84.png"/><Relationship Id="rId5" Type="http://schemas.openxmlformats.org/officeDocument/2006/relationships/image" Target="../media/image92.png"/><Relationship Id="rId6" Type="http://schemas.openxmlformats.org/officeDocument/2006/relationships/image" Target="../media/image87.png"/><Relationship Id="rId7" Type="http://schemas.openxmlformats.org/officeDocument/2006/relationships/image" Target="../media/image9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6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8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9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7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 amt="7999"/>
          </a:blip>
          <a:srcRect b="0" l="0" r="0" t="0"/>
          <a:stretch/>
        </p:blipFill>
        <p:spPr>
          <a:xfrm rot="5400000">
            <a:off x="7661765" y="-548487"/>
            <a:ext cx="15176341" cy="12515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0" y="-144661"/>
            <a:ext cx="3086100" cy="10431661"/>
            <a:chOff x="0" y="-38100"/>
            <a:chExt cx="812800" cy="2747433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87" name="Google Shape;87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88" name="Google Shape;88;p13"/>
          <p:cNvGraphicFramePr/>
          <p:nvPr/>
        </p:nvGraphicFramePr>
        <p:xfrm>
          <a:off x="1547682" y="67308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{5D459BA2-6607-49C4-BEB6-CD1719611F16}</a:tableStyleId>
              </a:tblPr>
              <a:tblGrid>
                <a:gridCol w="2237075"/>
                <a:gridCol w="7070050"/>
              </a:tblGrid>
              <a:tr h="8424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842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C6AD5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PRESENTED BY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2023-081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2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C6AD5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PRESENTED ON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22/05/2023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9" name="Google Shape;89;p13"/>
          <p:cNvGrpSpPr/>
          <p:nvPr/>
        </p:nvGrpSpPr>
        <p:grpSpPr>
          <a:xfrm>
            <a:off x="1657020" y="1232466"/>
            <a:ext cx="4112440" cy="491544"/>
            <a:chOff x="0" y="0"/>
            <a:chExt cx="5483253" cy="655392"/>
          </a:xfrm>
        </p:grpSpPr>
        <p:sp>
          <p:nvSpPr>
            <p:cNvPr id="90" name="Google Shape;90;p13"/>
            <p:cNvSpPr txBox="1"/>
            <p:nvPr/>
          </p:nvSpPr>
          <p:spPr>
            <a:xfrm>
              <a:off x="1156953" y="66519"/>
              <a:ext cx="4326300" cy="45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2023-081</a:t>
              </a:r>
              <a:endParaRPr/>
            </a:p>
          </p:txBody>
        </p:sp>
        <p:pic>
          <p:nvPicPr>
            <p:cNvPr id="91" name="Google Shape;91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794702" cy="6553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13"/>
          <p:cNvSpPr txBox="1"/>
          <p:nvPr/>
        </p:nvSpPr>
        <p:spPr>
          <a:xfrm>
            <a:off x="1390157" y="2328037"/>
            <a:ext cx="152649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Improving Cognitive Independence of Dementia Patients Using Machine Learning Enabled Mobile Application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/>
          <p:nvPr/>
        </p:nvSpPr>
        <p:spPr>
          <a:xfrm>
            <a:off x="191989" y="0"/>
            <a:ext cx="18098991" cy="3603797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212" name="Google Shape;212;p22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283329" y="-1185153"/>
            <a:ext cx="4584141" cy="500702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/>
          <p:nvPr/>
        </p:nvSpPr>
        <p:spPr>
          <a:xfrm>
            <a:off x="0" y="0"/>
            <a:ext cx="192021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214" name="Google Shape;214;p22"/>
          <p:cNvSpPr txBox="1"/>
          <p:nvPr/>
        </p:nvSpPr>
        <p:spPr>
          <a:xfrm>
            <a:off x="5832525" y="950475"/>
            <a:ext cx="755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Hospital Visits</a:t>
            </a:r>
            <a:endParaRPr b="1" sz="7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425" y="4418624"/>
            <a:ext cx="5920817" cy="472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0600" y="4370599"/>
            <a:ext cx="6131299" cy="481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34850" y="4110800"/>
            <a:ext cx="4303800" cy="5029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/>
          <p:nvPr/>
        </p:nvSpPr>
        <p:spPr>
          <a:xfrm rot="5400000">
            <a:off x="-4538106" y="4549001"/>
            <a:ext cx="10250206" cy="1174005"/>
          </a:xfrm>
          <a:custGeom>
            <a:rect b="b" l="l" r="r" t="t"/>
            <a:pathLst>
              <a:path extrusionOk="0" h="1745732" w="7400871">
                <a:moveTo>
                  <a:pt x="46523" y="0"/>
                </a:moveTo>
                <a:lnTo>
                  <a:pt x="7354348" y="0"/>
                </a:lnTo>
                <a:cubicBezTo>
                  <a:pt x="7380042" y="0"/>
                  <a:pt x="7400871" y="20829"/>
                  <a:pt x="7400871" y="46523"/>
                </a:cubicBezTo>
                <a:lnTo>
                  <a:pt x="7400871" y="1699210"/>
                </a:lnTo>
                <a:cubicBezTo>
                  <a:pt x="7400871" y="1724903"/>
                  <a:pt x="7380042" y="1745732"/>
                  <a:pt x="7354348" y="1745732"/>
                </a:cubicBezTo>
                <a:lnTo>
                  <a:pt x="46523" y="1745732"/>
                </a:lnTo>
                <a:cubicBezTo>
                  <a:pt x="20829" y="1745732"/>
                  <a:pt x="0" y="1724903"/>
                  <a:pt x="0" y="1699210"/>
                </a:cubicBezTo>
                <a:lnTo>
                  <a:pt x="0" y="46523"/>
                </a:lnTo>
                <a:cubicBezTo>
                  <a:pt x="0" y="20829"/>
                  <a:pt x="20829" y="0"/>
                  <a:pt x="46523" y="0"/>
                </a:cubicBezTo>
                <a:close/>
              </a:path>
            </a:pathLst>
          </a:custGeom>
          <a:solidFill>
            <a:srgbClr val="07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"/>
          <p:cNvSpPr txBox="1"/>
          <p:nvPr/>
        </p:nvSpPr>
        <p:spPr>
          <a:xfrm>
            <a:off x="1028700" y="6219729"/>
            <a:ext cx="5367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8915400" y="1012825"/>
            <a:ext cx="6702300" cy="73515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1174000" y="18450"/>
            <a:ext cx="197400" cy="102501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24" y="93510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"/>
          <p:cNvSpPr txBox="1"/>
          <p:nvPr/>
        </p:nvSpPr>
        <p:spPr>
          <a:xfrm>
            <a:off x="2981625" y="1777550"/>
            <a:ext cx="68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4827050" y="9664575"/>
            <a:ext cx="812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2603425" y="3429000"/>
            <a:ext cx="5787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Patient List with their Details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2725" y="1559425"/>
            <a:ext cx="5009674" cy="622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/>
          <p:nvPr/>
        </p:nvSpPr>
        <p:spPr>
          <a:xfrm>
            <a:off x="191989" y="0"/>
            <a:ext cx="18098991" cy="3603797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237" name="Google Shape;237;p24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283329" y="-1185153"/>
            <a:ext cx="4584141" cy="500702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/>
          <p:nvPr/>
        </p:nvSpPr>
        <p:spPr>
          <a:xfrm>
            <a:off x="0" y="0"/>
            <a:ext cx="192021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239" name="Google Shape;239;p24"/>
          <p:cNvSpPr txBox="1"/>
          <p:nvPr/>
        </p:nvSpPr>
        <p:spPr>
          <a:xfrm>
            <a:off x="6623200" y="928650"/>
            <a:ext cx="755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Site </a:t>
            </a: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Visits</a:t>
            </a:r>
            <a:endParaRPr b="1" sz="7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0" name="Google Shape;2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425" y="4254513"/>
            <a:ext cx="6158764" cy="477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5589" y="4257837"/>
            <a:ext cx="6500810" cy="477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87199" y="3875678"/>
            <a:ext cx="3940725" cy="52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/>
          <p:nvPr/>
        </p:nvSpPr>
        <p:spPr>
          <a:xfrm rot="5400000">
            <a:off x="-4538106" y="4549001"/>
            <a:ext cx="10250206" cy="1174005"/>
          </a:xfrm>
          <a:custGeom>
            <a:rect b="b" l="l" r="r" t="t"/>
            <a:pathLst>
              <a:path extrusionOk="0" h="1745732" w="7400871">
                <a:moveTo>
                  <a:pt x="46523" y="0"/>
                </a:moveTo>
                <a:lnTo>
                  <a:pt x="7354348" y="0"/>
                </a:lnTo>
                <a:cubicBezTo>
                  <a:pt x="7380042" y="0"/>
                  <a:pt x="7400871" y="20829"/>
                  <a:pt x="7400871" y="46523"/>
                </a:cubicBezTo>
                <a:lnTo>
                  <a:pt x="7400871" y="1699210"/>
                </a:lnTo>
                <a:cubicBezTo>
                  <a:pt x="7400871" y="1724903"/>
                  <a:pt x="7380042" y="1745732"/>
                  <a:pt x="7354348" y="1745732"/>
                </a:cubicBezTo>
                <a:lnTo>
                  <a:pt x="46523" y="1745732"/>
                </a:lnTo>
                <a:cubicBezTo>
                  <a:pt x="20829" y="1745732"/>
                  <a:pt x="0" y="1724903"/>
                  <a:pt x="0" y="1699210"/>
                </a:cubicBezTo>
                <a:lnTo>
                  <a:pt x="0" y="46523"/>
                </a:lnTo>
                <a:cubicBezTo>
                  <a:pt x="0" y="20829"/>
                  <a:pt x="20829" y="0"/>
                  <a:pt x="46523" y="0"/>
                </a:cubicBezTo>
                <a:close/>
              </a:path>
            </a:pathLst>
          </a:custGeom>
          <a:solidFill>
            <a:srgbClr val="07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5"/>
          <p:cNvSpPr txBox="1"/>
          <p:nvPr/>
        </p:nvSpPr>
        <p:spPr>
          <a:xfrm>
            <a:off x="1028700" y="6219729"/>
            <a:ext cx="5367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5"/>
          <p:cNvSpPr txBox="1"/>
          <p:nvPr/>
        </p:nvSpPr>
        <p:spPr>
          <a:xfrm>
            <a:off x="2659425" y="595950"/>
            <a:ext cx="89385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Kachchakaduwa </a:t>
            </a:r>
            <a:r>
              <a:rPr b="1" lang="en-US" sz="6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E.U</a:t>
            </a:r>
            <a:endParaRPr b="1" sz="6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2899425" y="3429000"/>
            <a:ext cx="76662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3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Providing a smart solution for wandering behaviour of dementia patients by inventing a tracking mechanism to track locations while establishing safe zones and analyzing their movement patterns for future predictions.</a:t>
            </a:r>
            <a:endParaRPr sz="2700">
              <a:solidFill>
                <a:srgbClr val="D75B3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8763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52" name="Google Shape;252;p25"/>
          <p:cNvSpPr/>
          <p:nvPr/>
        </p:nvSpPr>
        <p:spPr>
          <a:xfrm>
            <a:off x="12515475" y="2366950"/>
            <a:ext cx="4983300" cy="73515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1174000" y="18450"/>
            <a:ext cx="197400" cy="102501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24" y="93510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 txBox="1"/>
          <p:nvPr/>
        </p:nvSpPr>
        <p:spPr>
          <a:xfrm>
            <a:off x="2981625" y="1777550"/>
            <a:ext cx="68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12416825" y="561450"/>
            <a:ext cx="51936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endParaRPr/>
          </a:p>
        </p:txBody>
      </p:sp>
      <p:sp>
        <p:nvSpPr>
          <p:cNvPr id="257" name="Google Shape;257;p25"/>
          <p:cNvSpPr txBox="1"/>
          <p:nvPr/>
        </p:nvSpPr>
        <p:spPr>
          <a:xfrm>
            <a:off x="2829725" y="1846600"/>
            <a:ext cx="958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BSc (Hons) in Information Technology (Specialization in Data Science)</a:t>
            </a:r>
            <a:endParaRPr b="1" sz="1800"/>
          </a:p>
        </p:txBody>
      </p:sp>
      <p:sp>
        <p:nvSpPr>
          <p:cNvPr id="258" name="Google Shape;258;p25"/>
          <p:cNvSpPr txBox="1"/>
          <p:nvPr/>
        </p:nvSpPr>
        <p:spPr>
          <a:xfrm>
            <a:off x="4827050" y="9664575"/>
            <a:ext cx="812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9" name="Google Shape;2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5800" y="2649388"/>
            <a:ext cx="4522651" cy="678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/>
          <p:nvPr/>
        </p:nvSpPr>
        <p:spPr>
          <a:xfrm>
            <a:off x="5814500" y="931725"/>
            <a:ext cx="8452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Research </a:t>
            </a:r>
            <a:r>
              <a:rPr b="1" lang="en-US" sz="7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Gap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778550" y="4827075"/>
            <a:ext cx="4523619" cy="3540197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cxnSp>
        <p:nvCxnSpPr>
          <p:cNvPr id="266" name="Google Shape;266;p26"/>
          <p:cNvCxnSpPr/>
          <p:nvPr/>
        </p:nvCxnSpPr>
        <p:spPr>
          <a:xfrm>
            <a:off x="2744650" y="2335775"/>
            <a:ext cx="12614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6"/>
          <p:cNvCxnSpPr/>
          <p:nvPr/>
        </p:nvCxnSpPr>
        <p:spPr>
          <a:xfrm>
            <a:off x="8507975" y="2357525"/>
            <a:ext cx="0" cy="848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8" name="Google Shape;2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25" y="9450825"/>
            <a:ext cx="3295825" cy="6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6"/>
          <p:cNvSpPr/>
          <p:nvPr/>
        </p:nvSpPr>
        <p:spPr>
          <a:xfrm>
            <a:off x="6200150" y="4827075"/>
            <a:ext cx="5036285" cy="3540197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270" name="Google Shape;270;p26"/>
          <p:cNvSpPr/>
          <p:nvPr/>
        </p:nvSpPr>
        <p:spPr>
          <a:xfrm>
            <a:off x="12665825" y="4950575"/>
            <a:ext cx="4523619" cy="341727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271" name="Google Shape;271;p26"/>
          <p:cNvSpPr txBox="1"/>
          <p:nvPr/>
        </p:nvSpPr>
        <p:spPr>
          <a:xfrm>
            <a:off x="1210050" y="4950575"/>
            <a:ext cx="3560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IoT-Based Wearable Devices for Patients Suffering from Alzheimer Disease [1]</a:t>
            </a:r>
            <a:endParaRPr b="1" sz="3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2" name="Google Shape;272;p26"/>
          <p:cNvSpPr txBox="1"/>
          <p:nvPr/>
        </p:nvSpPr>
        <p:spPr>
          <a:xfrm>
            <a:off x="12665650" y="4950575"/>
            <a:ext cx="4523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Real-time Location Tracker for Critical Health Patient using Arduino, GPS Neo6m and GSM Sim800L in Health Care [3]</a:t>
            </a:r>
            <a:endParaRPr b="1" sz="3000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3" name="Google Shape;273;p26"/>
          <p:cNvSpPr txBox="1"/>
          <p:nvPr/>
        </p:nvSpPr>
        <p:spPr>
          <a:xfrm>
            <a:off x="6600175" y="5119575"/>
            <a:ext cx="4241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iWander: An Android Application for Dementia Patients [2]</a:t>
            </a:r>
            <a:endParaRPr b="1" sz="3000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4" name="Google Shape;274;p26"/>
          <p:cNvSpPr/>
          <p:nvPr/>
        </p:nvSpPr>
        <p:spPr>
          <a:xfrm>
            <a:off x="1254850" y="3183875"/>
            <a:ext cx="2979600" cy="12831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Research A</a:t>
            </a:r>
            <a:endParaRPr b="1" sz="30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75" name="Google Shape;275;p26"/>
          <p:cNvCxnSpPr/>
          <p:nvPr/>
        </p:nvCxnSpPr>
        <p:spPr>
          <a:xfrm>
            <a:off x="2744650" y="2335775"/>
            <a:ext cx="0" cy="848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26"/>
          <p:cNvCxnSpPr/>
          <p:nvPr/>
        </p:nvCxnSpPr>
        <p:spPr>
          <a:xfrm>
            <a:off x="15358750" y="2335775"/>
            <a:ext cx="0" cy="848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26"/>
          <p:cNvSpPr/>
          <p:nvPr/>
        </p:nvSpPr>
        <p:spPr>
          <a:xfrm>
            <a:off x="7018175" y="3183875"/>
            <a:ext cx="2979600" cy="12831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Research B</a:t>
            </a:r>
            <a:endParaRPr b="1" sz="3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8" name="Google Shape;278;p26"/>
          <p:cNvSpPr/>
          <p:nvPr/>
        </p:nvSpPr>
        <p:spPr>
          <a:xfrm>
            <a:off x="13868950" y="3183875"/>
            <a:ext cx="2979600" cy="12831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Research C</a:t>
            </a:r>
            <a:endParaRPr b="1" sz="3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3531650" y="9664575"/>
            <a:ext cx="941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27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285" name="Google Shape;285;p27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286" name="Google Shape;286;p2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" name="Google Shape;287;p27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288" name="Google Shape;288;p27"/>
            <p:cNvSpPr txBox="1"/>
            <p:nvPr/>
          </p:nvSpPr>
          <p:spPr>
            <a:xfrm>
              <a:off x="0" y="-9525"/>
              <a:ext cx="171657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Research 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Problem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289" name="Google Shape;289;p27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0" name="Google Shape;2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28599" y="4845913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/>
          <p:nvPr/>
        </p:nvSpPr>
        <p:spPr>
          <a:xfrm>
            <a:off x="1636350" y="4188938"/>
            <a:ext cx="3996300" cy="20970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Inability to memorize all the activities and places that visit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2" name="Google Shape;292;p27"/>
          <p:cNvSpPr/>
          <p:nvPr/>
        </p:nvSpPr>
        <p:spPr>
          <a:xfrm>
            <a:off x="1636350" y="7137550"/>
            <a:ext cx="4045800" cy="20970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Inability to spend money on extra equipment due to moderate and poor economic level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3" name="Google Shape;2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28574" y="7668038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7"/>
          <p:cNvSpPr/>
          <p:nvPr/>
        </p:nvSpPr>
        <p:spPr>
          <a:xfrm>
            <a:off x="7867450" y="7137550"/>
            <a:ext cx="4045800" cy="20970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Existing tools lacks accuracy, efficiency and simplicity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5" name="Google Shape;29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331299" y="4800901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7"/>
          <p:cNvSpPr/>
          <p:nvPr/>
        </p:nvSpPr>
        <p:spPr>
          <a:xfrm>
            <a:off x="7867450" y="4188948"/>
            <a:ext cx="4045800" cy="20970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Caregivers cannot prioritize their supervision on patinet all the time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7" name="Google Shape;29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356049" y="7668013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7"/>
          <p:cNvSpPr/>
          <p:nvPr/>
        </p:nvSpPr>
        <p:spPr>
          <a:xfrm>
            <a:off x="13667725" y="7137550"/>
            <a:ext cx="4045800" cy="20970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No ways to analyze patients history and predict future movements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9" name="Google Shape;29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2385924" y="4800913"/>
            <a:ext cx="837524" cy="6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2469687" y="7668038"/>
            <a:ext cx="837524" cy="6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7"/>
          <p:cNvSpPr/>
          <p:nvPr/>
        </p:nvSpPr>
        <p:spPr>
          <a:xfrm>
            <a:off x="13667725" y="4188950"/>
            <a:ext cx="3996300" cy="20970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50% of the Dementia patients dies and get immobilized due to wandering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3760250" y="9664575"/>
            <a:ext cx="919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8"/>
          <p:cNvGrpSpPr/>
          <p:nvPr/>
        </p:nvGrpSpPr>
        <p:grpSpPr>
          <a:xfrm>
            <a:off x="95994" y="-180827"/>
            <a:ext cx="7431984" cy="10467894"/>
            <a:chOff x="0" y="-47625"/>
            <a:chExt cx="1957382" cy="2756958"/>
          </a:xfrm>
        </p:grpSpPr>
        <p:sp>
          <p:nvSpPr>
            <p:cNvPr id="309" name="Google Shape;309;p28"/>
            <p:cNvSpPr/>
            <p:nvPr/>
          </p:nvSpPr>
          <p:spPr>
            <a:xfrm>
              <a:off x="0" y="0"/>
              <a:ext cx="1957382" cy="2709333"/>
            </a:xfrm>
            <a:custGeom>
              <a:rect b="b" l="l" r="r" t="t"/>
              <a:pathLst>
                <a:path extrusionOk="0" h="2709333" w="1957382">
                  <a:moveTo>
                    <a:pt x="0" y="0"/>
                  </a:moveTo>
                  <a:lnTo>
                    <a:pt x="1957382" y="0"/>
                  </a:lnTo>
                  <a:lnTo>
                    <a:pt x="19573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310" name="Google Shape;310;p28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28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312" name="Google Shape;312;p28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313" name="Google Shape;313;p2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28"/>
          <p:cNvSpPr txBox="1"/>
          <p:nvPr/>
        </p:nvSpPr>
        <p:spPr>
          <a:xfrm>
            <a:off x="981925" y="699491"/>
            <a:ext cx="56601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Research Objectives</a:t>
            </a:r>
            <a:endParaRPr/>
          </a:p>
        </p:txBody>
      </p:sp>
      <p:sp>
        <p:nvSpPr>
          <p:cNvPr id="315" name="Google Shape;315;p28"/>
          <p:cNvSpPr txBox="1"/>
          <p:nvPr/>
        </p:nvSpPr>
        <p:spPr>
          <a:xfrm>
            <a:off x="482825" y="3988650"/>
            <a:ext cx="6763800" cy="5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300" rtl="0" algn="l">
              <a:lnSpc>
                <a:spcPct val="150000"/>
              </a:lnSpc>
              <a:spcBef>
                <a:spcPts val="3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Providing a smart solution for wandering behaviour of dementia patients by inventing a tracking mechanism to track locations while establishing safe zones and analyzing their movement patterns for future predictions</a:t>
            </a:r>
            <a:endParaRPr b="1" sz="3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16" name="Google Shape;316;p28"/>
          <p:cNvCxnSpPr/>
          <p:nvPr/>
        </p:nvCxnSpPr>
        <p:spPr>
          <a:xfrm flipH="1" rot="10800000">
            <a:off x="7527975" y="2401100"/>
            <a:ext cx="5286300" cy="3428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7" name="Google Shape;317;p28"/>
          <p:cNvCxnSpPr/>
          <p:nvPr/>
        </p:nvCxnSpPr>
        <p:spPr>
          <a:xfrm>
            <a:off x="7581625" y="5829500"/>
            <a:ext cx="5180400" cy="9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28"/>
          <p:cNvCxnSpPr/>
          <p:nvPr/>
        </p:nvCxnSpPr>
        <p:spPr>
          <a:xfrm>
            <a:off x="7507625" y="5854800"/>
            <a:ext cx="5328600" cy="2590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28"/>
          <p:cNvSpPr/>
          <p:nvPr/>
        </p:nvSpPr>
        <p:spPr>
          <a:xfrm>
            <a:off x="12836125" y="353900"/>
            <a:ext cx="4781400" cy="2590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Inter"/>
                <a:ea typeface="Inter"/>
                <a:cs typeface="Inter"/>
                <a:sym typeface="Inter"/>
              </a:rPr>
              <a:t>Inventing a mechanism to constantly track real-time locations of patients and maintain communication with caregiver.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12846250" y="3239300"/>
            <a:ext cx="4781400" cy="32940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Create a system to establishing safe zones with customizable options while giving alerts to the caregivers in emergencies.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12889775" y="6902900"/>
            <a:ext cx="4781400" cy="2709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Build a predictive model to analyze patient’s historic records and predict future movements.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22" name="Google Shape;322;p28"/>
          <p:cNvCxnSpPr/>
          <p:nvPr/>
        </p:nvCxnSpPr>
        <p:spPr>
          <a:xfrm>
            <a:off x="1093650" y="3437225"/>
            <a:ext cx="5007900" cy="0"/>
          </a:xfrm>
          <a:prstGeom prst="straightConnector1">
            <a:avLst/>
          </a:prstGeom>
          <a:noFill/>
          <a:ln cap="flat" cmpd="sng" w="9525">
            <a:solidFill>
              <a:srgbClr val="D75B3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3" name="Google Shape;3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8"/>
          <p:cNvSpPr txBox="1"/>
          <p:nvPr/>
        </p:nvSpPr>
        <p:spPr>
          <a:xfrm>
            <a:off x="3760250" y="9664575"/>
            <a:ext cx="6987900" cy="50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"/>
          <p:cNvSpPr/>
          <p:nvPr/>
        </p:nvSpPr>
        <p:spPr>
          <a:xfrm>
            <a:off x="192014" y="2910950"/>
            <a:ext cx="18098991" cy="3603797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330" name="Google Shape;330;p29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984250" y="2209350"/>
            <a:ext cx="3231650" cy="5007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9"/>
          <p:cNvSpPr/>
          <p:nvPr/>
        </p:nvSpPr>
        <p:spPr>
          <a:xfrm>
            <a:off x="0" y="0"/>
            <a:ext cx="192021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332" name="Google Shape;332;p29"/>
          <p:cNvSpPr txBox="1"/>
          <p:nvPr/>
        </p:nvSpPr>
        <p:spPr>
          <a:xfrm>
            <a:off x="4572000" y="4066350"/>
            <a:ext cx="6537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latin typeface="Inter"/>
                <a:ea typeface="Inter"/>
                <a:cs typeface="Inter"/>
                <a:sym typeface="Inter"/>
              </a:rPr>
              <a:t>Methodology</a:t>
            </a:r>
            <a:endParaRPr b="1" sz="7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33" name="Google Shape;3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9"/>
          <p:cNvSpPr txBox="1"/>
          <p:nvPr/>
        </p:nvSpPr>
        <p:spPr>
          <a:xfrm>
            <a:off x="3760250" y="9664575"/>
            <a:ext cx="76836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/>
          <p:nvPr/>
        </p:nvSpPr>
        <p:spPr>
          <a:xfrm>
            <a:off x="32900" y="41125"/>
            <a:ext cx="18288000" cy="7401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0"/>
          <p:cNvSpPr/>
          <p:nvPr/>
        </p:nvSpPr>
        <p:spPr>
          <a:xfrm rot="5400000">
            <a:off x="-4374700" y="5188825"/>
            <a:ext cx="9555300" cy="7401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0"/>
          <p:cNvSpPr/>
          <p:nvPr/>
        </p:nvSpPr>
        <p:spPr>
          <a:xfrm flipH="1">
            <a:off x="32850" y="41125"/>
            <a:ext cx="197400" cy="1028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0"/>
          <p:cNvSpPr txBox="1"/>
          <p:nvPr/>
        </p:nvSpPr>
        <p:spPr>
          <a:xfrm>
            <a:off x="5735600" y="1275525"/>
            <a:ext cx="688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Inter"/>
                <a:ea typeface="Inter"/>
                <a:cs typeface="Inter"/>
                <a:sym typeface="Inter"/>
              </a:rPr>
              <a:t>System </a:t>
            </a:r>
            <a:r>
              <a:rPr b="1" lang="en-US" sz="6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Diagram</a:t>
            </a:r>
            <a:endParaRPr b="1" sz="6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3760250" y="9664575"/>
            <a:ext cx="76836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5" name="Google Shape;3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100" y="2725625"/>
            <a:ext cx="7779550" cy="65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7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1"/>
          <p:cNvPicPr preferRelativeResize="0"/>
          <p:nvPr/>
        </p:nvPicPr>
        <p:blipFill rotWithShape="1">
          <a:blip r:embed="rId3">
            <a:alphaModFix amt="8000"/>
          </a:blip>
          <a:srcRect b="28681" l="0" r="0" t="-107604"/>
          <a:stretch/>
        </p:blipFill>
        <p:spPr>
          <a:xfrm rot="5400000">
            <a:off x="3276700" y="-4933550"/>
            <a:ext cx="15176326" cy="21286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31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352" name="Google Shape;352;p31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353" name="Google Shape;353;p3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4" name="Google Shape;354;p31"/>
          <p:cNvSpPr txBox="1"/>
          <p:nvPr/>
        </p:nvSpPr>
        <p:spPr>
          <a:xfrm>
            <a:off x="1390157" y="2328037"/>
            <a:ext cx="1526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5" name="Google Shape;3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1"/>
          <p:cNvSpPr txBox="1"/>
          <p:nvPr/>
        </p:nvSpPr>
        <p:spPr>
          <a:xfrm>
            <a:off x="3338550" y="781225"/>
            <a:ext cx="13000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Tools and T</a:t>
            </a: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echnologies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7" name="Google Shape;357;p31"/>
          <p:cNvSpPr/>
          <p:nvPr/>
        </p:nvSpPr>
        <p:spPr>
          <a:xfrm>
            <a:off x="1744225" y="2797225"/>
            <a:ext cx="37611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React Native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" name="Google Shape;358;p31"/>
          <p:cNvSpPr/>
          <p:nvPr/>
        </p:nvSpPr>
        <p:spPr>
          <a:xfrm>
            <a:off x="1976875" y="5158975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50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Firebase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31"/>
          <p:cNvSpPr/>
          <p:nvPr/>
        </p:nvSpPr>
        <p:spPr>
          <a:xfrm>
            <a:off x="14074500" y="5304850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     Python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" name="Google Shape;360;p31"/>
          <p:cNvSpPr/>
          <p:nvPr/>
        </p:nvSpPr>
        <p:spPr>
          <a:xfrm>
            <a:off x="12902550" y="2863175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   GitLab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1" name="Google Shape;36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4800" y="5657563"/>
            <a:ext cx="1171575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1"/>
          <p:cNvSpPr/>
          <p:nvPr/>
        </p:nvSpPr>
        <p:spPr>
          <a:xfrm>
            <a:off x="11879000" y="8045150"/>
            <a:ext cx="38931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50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    Power BI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3" name="Google Shape;36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5225" y="7359725"/>
            <a:ext cx="2741224" cy="17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1"/>
          <p:cNvSpPr txBox="1"/>
          <p:nvPr/>
        </p:nvSpPr>
        <p:spPr>
          <a:xfrm>
            <a:off x="3760250" y="9664575"/>
            <a:ext cx="7683600" cy="50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|     2023-081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5" name="Google Shape;36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4063" y="2359343"/>
            <a:ext cx="4317271" cy="26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5300" y="4767032"/>
            <a:ext cx="3637774" cy="272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60063" y="4081388"/>
            <a:ext cx="1784400" cy="14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1"/>
          <p:cNvSpPr/>
          <p:nvPr/>
        </p:nvSpPr>
        <p:spPr>
          <a:xfrm>
            <a:off x="2825250" y="7411775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50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MongoDB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9" name="Google Shape;369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84000" y="7496675"/>
            <a:ext cx="2741225" cy="14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rot="5400000">
            <a:off x="15025315" y="6168330"/>
            <a:ext cx="6071312" cy="5007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-180900"/>
            <a:ext cx="12659050" cy="10467899"/>
          </a:xfrm>
          <a:prstGeom prst="rect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180900"/>
            <a:ext cx="2950325" cy="104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2294225" y="3774350"/>
            <a:ext cx="8642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Introduction</a:t>
            </a:r>
            <a:endParaRPr b="1" sz="96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1648975" y="8591000"/>
            <a:ext cx="544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03625" y="2213158"/>
            <a:ext cx="987392" cy="1042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43617" y="4150095"/>
            <a:ext cx="1046872" cy="105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238560" y="120502"/>
            <a:ext cx="924530" cy="1420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03625" y="6785158"/>
            <a:ext cx="987392" cy="1042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43617" y="8722095"/>
            <a:ext cx="1046872" cy="105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238560" y="4692502"/>
            <a:ext cx="924530" cy="1420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/>
          <p:nvPr/>
        </p:nvSpPr>
        <p:spPr>
          <a:xfrm>
            <a:off x="2598475" y="855200"/>
            <a:ext cx="1346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Techniques and </a:t>
            </a: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Algorithms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" name="Google Shape;375;p32"/>
          <p:cNvSpPr/>
          <p:nvPr/>
        </p:nvSpPr>
        <p:spPr>
          <a:xfrm>
            <a:off x="1685725" y="3429000"/>
            <a:ext cx="6191700" cy="51723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   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6AD5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Geofencing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 method of defining virtual barriers on a real geographical location [4]. Can use to define safe zones and trigger alerts when patients enter or exit the defined areas. 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32"/>
          <p:cNvSpPr/>
          <p:nvPr/>
        </p:nvSpPr>
        <p:spPr>
          <a:xfrm>
            <a:off x="10467975" y="3420775"/>
            <a:ext cx="5970000" cy="517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Artificial Neural Network (ANN) a neural network used in location tracking [5]</a:t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6AD5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Random Forest Algorithms and Decision Tree Algorithms  p</a:t>
            </a:r>
            <a:r>
              <a:rPr b="1" lang="en-US" sz="24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rovide predictions with high accuracies by combining multiple </a:t>
            </a:r>
            <a:r>
              <a:rPr b="1" lang="en-US" sz="24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classifiers</a:t>
            </a:r>
            <a:r>
              <a:rPr b="1" lang="en-US" sz="24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for problem solving [6] </a:t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" name="Google Shape;377;p32"/>
          <p:cNvSpPr txBox="1"/>
          <p:nvPr/>
        </p:nvSpPr>
        <p:spPr>
          <a:xfrm>
            <a:off x="7186925" y="3420775"/>
            <a:ext cx="16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2"/>
          <p:cNvSpPr txBox="1"/>
          <p:nvPr/>
        </p:nvSpPr>
        <p:spPr>
          <a:xfrm>
            <a:off x="1818050" y="3741500"/>
            <a:ext cx="410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Artificial Neural Network (ANN)</a:t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0" name="Google Shape;380;p32"/>
          <p:cNvSpPr txBox="1"/>
          <p:nvPr/>
        </p:nvSpPr>
        <p:spPr>
          <a:xfrm>
            <a:off x="3760250" y="9664575"/>
            <a:ext cx="76836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 txBox="1"/>
          <p:nvPr/>
        </p:nvSpPr>
        <p:spPr>
          <a:xfrm>
            <a:off x="2838725" y="3820975"/>
            <a:ext cx="1346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Evidences for the </a:t>
            </a: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Completion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" name="Google Shape;386;p33"/>
          <p:cNvSpPr txBox="1"/>
          <p:nvPr/>
        </p:nvSpPr>
        <p:spPr>
          <a:xfrm>
            <a:off x="7186925" y="3420775"/>
            <a:ext cx="16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3"/>
          <p:cNvSpPr txBox="1"/>
          <p:nvPr/>
        </p:nvSpPr>
        <p:spPr>
          <a:xfrm>
            <a:off x="3760250" y="9664575"/>
            <a:ext cx="7683600" cy="50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|     2023-081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34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394" name="Google Shape;394;p34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395" name="Google Shape;395;p3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34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397" name="Google Shape;397;p34"/>
            <p:cNvSpPr txBox="1"/>
            <p:nvPr/>
          </p:nvSpPr>
          <p:spPr>
            <a:xfrm>
              <a:off x="0" y="-952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398" name="Google Shape;398;p34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9" name="Google Shape;3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4"/>
          <p:cNvSpPr txBox="1"/>
          <p:nvPr/>
        </p:nvSpPr>
        <p:spPr>
          <a:xfrm>
            <a:off x="3760250" y="9664575"/>
            <a:ext cx="919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1" name="Google Shape;401;p34"/>
          <p:cNvSpPr txBox="1"/>
          <p:nvPr/>
        </p:nvSpPr>
        <p:spPr>
          <a:xfrm>
            <a:off x="625475" y="313831"/>
            <a:ext cx="12874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High</a:t>
            </a:r>
            <a:r>
              <a:rPr b="1" lang="en-US" sz="7500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7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Fidelity</a:t>
            </a:r>
            <a:r>
              <a:rPr b="1" lang="en-US" sz="75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Prototype</a:t>
            </a:r>
            <a:endParaRPr>
              <a:solidFill>
                <a:srgbClr val="C6AD5F"/>
              </a:solidFill>
            </a:endParaRPr>
          </a:p>
        </p:txBody>
      </p:sp>
      <p:pic>
        <p:nvPicPr>
          <p:cNvPr id="402" name="Google Shape;402;p34" title="Epun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6450" y="1468225"/>
            <a:ext cx="16712350" cy="77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35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408" name="Google Shape;408;p35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409" name="Google Shape;409;p3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" name="Google Shape;410;p35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411" name="Google Shape;411;p35"/>
            <p:cNvSpPr txBox="1"/>
            <p:nvPr/>
          </p:nvSpPr>
          <p:spPr>
            <a:xfrm>
              <a:off x="0" y="-952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412" name="Google Shape;412;p35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3" name="Google Shape;4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3760250" y="9664575"/>
            <a:ext cx="919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5" name="Google Shape;415;p35"/>
          <p:cNvSpPr txBox="1"/>
          <p:nvPr/>
        </p:nvSpPr>
        <p:spPr>
          <a:xfrm>
            <a:off x="625475" y="313831"/>
            <a:ext cx="12874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Mobile application</a:t>
            </a:r>
            <a:r>
              <a:rPr b="1" lang="en-US" sz="75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UI</a:t>
            </a:r>
            <a:endParaRPr>
              <a:solidFill>
                <a:srgbClr val="C6AD5F"/>
              </a:solidFill>
            </a:endParaRPr>
          </a:p>
        </p:txBody>
      </p:sp>
      <p:pic>
        <p:nvPicPr>
          <p:cNvPr id="416" name="Google Shape;4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163" y="1830643"/>
            <a:ext cx="3490468" cy="7756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45475" y="1812576"/>
            <a:ext cx="3295824" cy="732404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5"/>
          <p:cNvSpPr txBox="1"/>
          <p:nvPr/>
        </p:nvSpPr>
        <p:spPr>
          <a:xfrm>
            <a:off x="9580550" y="4735250"/>
            <a:ext cx="3000000" cy="166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safe zones</a:t>
            </a:r>
            <a:endParaRPr/>
          </a:p>
        </p:txBody>
      </p:sp>
      <p:sp>
        <p:nvSpPr>
          <p:cNvPr id="419" name="Google Shape;419;p35"/>
          <p:cNvSpPr txBox="1"/>
          <p:nvPr/>
        </p:nvSpPr>
        <p:spPr>
          <a:xfrm>
            <a:off x="982800" y="4766850"/>
            <a:ext cx="3000000" cy="166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location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36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425" name="Google Shape;425;p36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426" name="Google Shape;426;p3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p36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428" name="Google Shape;428;p36"/>
            <p:cNvSpPr txBox="1"/>
            <p:nvPr/>
          </p:nvSpPr>
          <p:spPr>
            <a:xfrm>
              <a:off x="0" y="-952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429" name="Google Shape;429;p36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0" name="Google Shape;4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6"/>
          <p:cNvSpPr txBox="1"/>
          <p:nvPr/>
        </p:nvSpPr>
        <p:spPr>
          <a:xfrm>
            <a:off x="3760250" y="9664575"/>
            <a:ext cx="919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2" name="Google Shape;432;p36"/>
          <p:cNvSpPr txBox="1"/>
          <p:nvPr/>
        </p:nvSpPr>
        <p:spPr>
          <a:xfrm>
            <a:off x="625475" y="313831"/>
            <a:ext cx="12874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Mobile application</a:t>
            </a:r>
            <a:r>
              <a:rPr b="1" lang="en-US" sz="75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UI</a:t>
            </a:r>
            <a:endParaRPr>
              <a:solidFill>
                <a:srgbClr val="C6AD5F"/>
              </a:solidFill>
            </a:endParaRPr>
          </a:p>
        </p:txBody>
      </p:sp>
      <p:pic>
        <p:nvPicPr>
          <p:cNvPr id="433" name="Google Shape;43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2975" y="1812575"/>
            <a:ext cx="3295824" cy="732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812576"/>
            <a:ext cx="3295824" cy="732404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6"/>
          <p:cNvSpPr txBox="1"/>
          <p:nvPr/>
        </p:nvSpPr>
        <p:spPr>
          <a:xfrm>
            <a:off x="1028700" y="4240063"/>
            <a:ext cx="3000000" cy="923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History </a:t>
            </a:r>
            <a:endParaRPr/>
          </a:p>
        </p:txBody>
      </p:sp>
      <p:sp>
        <p:nvSpPr>
          <p:cNvPr id="436" name="Google Shape;436;p36"/>
          <p:cNvSpPr txBox="1"/>
          <p:nvPr/>
        </p:nvSpPr>
        <p:spPr>
          <a:xfrm>
            <a:off x="9951050" y="4312350"/>
            <a:ext cx="3000000" cy="923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Records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37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442" name="Google Shape;442;p37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443" name="Google Shape;443;p3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4" name="Google Shape;444;p37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445" name="Google Shape;445;p37"/>
            <p:cNvSpPr txBox="1"/>
            <p:nvPr/>
          </p:nvSpPr>
          <p:spPr>
            <a:xfrm>
              <a:off x="0" y="-952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446" name="Google Shape;446;p37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7" name="Google Shape;4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7"/>
          <p:cNvSpPr txBox="1"/>
          <p:nvPr/>
        </p:nvSpPr>
        <p:spPr>
          <a:xfrm>
            <a:off x="3760250" y="9664575"/>
            <a:ext cx="919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9" name="Google Shape;449;p37"/>
          <p:cNvSpPr txBox="1"/>
          <p:nvPr/>
        </p:nvSpPr>
        <p:spPr>
          <a:xfrm>
            <a:off x="625475" y="313831"/>
            <a:ext cx="12874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Mobile application</a:t>
            </a:r>
            <a:r>
              <a:rPr b="1" lang="en-US" sz="75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UI</a:t>
            </a:r>
            <a:endParaRPr>
              <a:solidFill>
                <a:srgbClr val="C6AD5F"/>
              </a:solidFill>
            </a:endParaRPr>
          </a:p>
        </p:txBody>
      </p:sp>
      <p:pic>
        <p:nvPicPr>
          <p:cNvPr id="450" name="Google Shape;4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9175" y="1468230"/>
            <a:ext cx="3490468" cy="7756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800" y="1740274"/>
            <a:ext cx="3490475" cy="775659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7"/>
          <p:cNvSpPr txBox="1"/>
          <p:nvPr/>
        </p:nvSpPr>
        <p:spPr>
          <a:xfrm>
            <a:off x="830400" y="4614450"/>
            <a:ext cx="3000000" cy="166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Caregiver login</a:t>
            </a:r>
            <a:endParaRPr/>
          </a:p>
        </p:txBody>
      </p:sp>
      <p:sp>
        <p:nvSpPr>
          <p:cNvPr id="453" name="Google Shape;453;p37"/>
          <p:cNvSpPr txBox="1"/>
          <p:nvPr/>
        </p:nvSpPr>
        <p:spPr>
          <a:xfrm>
            <a:off x="9435475" y="4614450"/>
            <a:ext cx="3490500" cy="166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Caregiver registration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38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459" name="Google Shape;459;p38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460" name="Google Shape;460;p3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" name="Google Shape;461;p38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462" name="Google Shape;462;p38"/>
            <p:cNvSpPr txBox="1"/>
            <p:nvPr/>
          </p:nvSpPr>
          <p:spPr>
            <a:xfrm>
              <a:off x="0" y="-952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463" name="Google Shape;463;p38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4" name="Google Shape;4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8"/>
          <p:cNvSpPr txBox="1"/>
          <p:nvPr/>
        </p:nvSpPr>
        <p:spPr>
          <a:xfrm>
            <a:off x="3760250" y="9664575"/>
            <a:ext cx="919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6" name="Google Shape;466;p38"/>
          <p:cNvSpPr txBox="1"/>
          <p:nvPr/>
        </p:nvSpPr>
        <p:spPr>
          <a:xfrm>
            <a:off x="625475" y="313831"/>
            <a:ext cx="12874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Code</a:t>
            </a:r>
            <a:r>
              <a:rPr b="1" lang="en-US" sz="75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Snippets</a:t>
            </a:r>
            <a:endParaRPr>
              <a:solidFill>
                <a:srgbClr val="C6AD5F"/>
              </a:solidFill>
            </a:endParaRPr>
          </a:p>
        </p:txBody>
      </p:sp>
      <p:pic>
        <p:nvPicPr>
          <p:cNvPr id="467" name="Google Shape;4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298" y="1468226"/>
            <a:ext cx="9865752" cy="33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32625" y="1468226"/>
            <a:ext cx="4867993" cy="33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3775" y="5069038"/>
            <a:ext cx="6509201" cy="41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78325" y="5035238"/>
            <a:ext cx="6509200" cy="4184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/>
          <p:nvPr/>
        </p:nvSpPr>
        <p:spPr>
          <a:xfrm>
            <a:off x="191989" y="0"/>
            <a:ext cx="18098991" cy="3603797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476" name="Google Shape;476;p39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283329" y="-1185153"/>
            <a:ext cx="4584141" cy="500702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9"/>
          <p:cNvSpPr/>
          <p:nvPr/>
        </p:nvSpPr>
        <p:spPr>
          <a:xfrm>
            <a:off x="3784175" y="4325650"/>
            <a:ext cx="11368557" cy="4421459"/>
          </a:xfrm>
          <a:custGeom>
            <a:rect b="b" l="l" r="r" t="t"/>
            <a:pathLst>
              <a:path extrusionOk="0" h="2600858" w="8628886">
                <a:moveTo>
                  <a:pt x="39902" y="0"/>
                </a:moveTo>
                <a:lnTo>
                  <a:pt x="8588985" y="0"/>
                </a:lnTo>
                <a:cubicBezTo>
                  <a:pt x="8599567" y="0"/>
                  <a:pt x="8609716" y="4204"/>
                  <a:pt x="8617200" y="11687"/>
                </a:cubicBezTo>
                <a:cubicBezTo>
                  <a:pt x="8624683" y="19170"/>
                  <a:pt x="8628886" y="29319"/>
                  <a:pt x="8628886" y="39902"/>
                </a:cubicBezTo>
                <a:lnTo>
                  <a:pt x="8628886" y="2560956"/>
                </a:lnTo>
                <a:cubicBezTo>
                  <a:pt x="8628886" y="2571538"/>
                  <a:pt x="8624683" y="2581688"/>
                  <a:pt x="8617200" y="2589171"/>
                </a:cubicBezTo>
                <a:cubicBezTo>
                  <a:pt x="8609716" y="2596654"/>
                  <a:pt x="8599567" y="2600858"/>
                  <a:pt x="8588985" y="2600858"/>
                </a:cubicBezTo>
                <a:lnTo>
                  <a:pt x="39902" y="2600858"/>
                </a:lnTo>
                <a:cubicBezTo>
                  <a:pt x="29319" y="2600858"/>
                  <a:pt x="19170" y="2596654"/>
                  <a:pt x="11687" y="2589171"/>
                </a:cubicBezTo>
                <a:cubicBezTo>
                  <a:pt x="4204" y="2581688"/>
                  <a:pt x="0" y="2571538"/>
                  <a:pt x="0" y="2560956"/>
                </a:cubicBezTo>
                <a:lnTo>
                  <a:pt x="0" y="39902"/>
                </a:lnTo>
                <a:cubicBezTo>
                  <a:pt x="0" y="29319"/>
                  <a:pt x="4204" y="19170"/>
                  <a:pt x="11687" y="11687"/>
                </a:cubicBezTo>
                <a:cubicBezTo>
                  <a:pt x="19170" y="4204"/>
                  <a:pt x="29319" y="0"/>
                  <a:pt x="39902" y="0"/>
                </a:cubicBezTo>
                <a:close/>
              </a:path>
            </a:pathLst>
          </a:custGeom>
          <a:solidFill>
            <a:srgbClr val="07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AD5F"/>
              </a:buClr>
              <a:buSzPts val="3600"/>
              <a:buFont typeface="Inter"/>
              <a:buChar char="●"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Train the ML model and improve the accuracy.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AD5F"/>
              </a:buClr>
              <a:buSzPts val="3600"/>
              <a:buFont typeface="Inter"/>
              <a:buChar char="●"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Real-time location tracking and safe zones defining.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AD5F"/>
              </a:buClr>
              <a:buSzPts val="3600"/>
              <a:buFont typeface="Inter"/>
              <a:buChar char="●"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Integrate and test the whole system together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AD5F"/>
              </a:buClr>
              <a:buSzPts val="3600"/>
              <a:buFont typeface="Inter"/>
              <a:buChar char="●"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Commercialize the application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8" name="Google Shape;478;p39"/>
          <p:cNvSpPr/>
          <p:nvPr/>
        </p:nvSpPr>
        <p:spPr>
          <a:xfrm>
            <a:off x="0" y="0"/>
            <a:ext cx="192021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479" name="Google Shape;479;p39"/>
          <p:cNvSpPr txBox="1"/>
          <p:nvPr/>
        </p:nvSpPr>
        <p:spPr>
          <a:xfrm>
            <a:off x="3335775" y="1007125"/>
            <a:ext cx="12903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00">
                <a:latin typeface="Inter"/>
                <a:ea typeface="Inter"/>
                <a:cs typeface="Inter"/>
                <a:sym typeface="Inter"/>
              </a:rPr>
              <a:t>Tasks to be completed</a:t>
            </a:r>
            <a:endParaRPr b="1" sz="6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80" name="Google Shape;48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024" y="93510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9"/>
          <p:cNvSpPr txBox="1"/>
          <p:nvPr/>
        </p:nvSpPr>
        <p:spPr>
          <a:xfrm>
            <a:off x="4489850" y="9621350"/>
            <a:ext cx="724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40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487" name="Google Shape;487;p40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488" name="Google Shape;488;p4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40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490" name="Google Shape;490;p40"/>
            <p:cNvSpPr txBox="1"/>
            <p:nvPr/>
          </p:nvSpPr>
          <p:spPr>
            <a:xfrm>
              <a:off x="0" y="-952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491" name="Google Shape;491;p40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2" name="Google Shape;4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0"/>
          <p:cNvSpPr txBox="1"/>
          <p:nvPr/>
        </p:nvSpPr>
        <p:spPr>
          <a:xfrm>
            <a:off x="3760250" y="9664575"/>
            <a:ext cx="919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4" name="Google Shape;494;p40"/>
          <p:cNvSpPr txBox="1"/>
          <p:nvPr/>
        </p:nvSpPr>
        <p:spPr>
          <a:xfrm>
            <a:off x="625475" y="313831"/>
            <a:ext cx="12874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Gitlab</a:t>
            </a:r>
            <a:r>
              <a:rPr b="1" lang="en-US" sz="75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Repository</a:t>
            </a:r>
            <a:endParaRPr>
              <a:solidFill>
                <a:srgbClr val="C6AD5F"/>
              </a:solidFill>
            </a:endParaRPr>
          </a:p>
        </p:txBody>
      </p:sp>
      <p:pic>
        <p:nvPicPr>
          <p:cNvPr id="495" name="Google Shape;49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1657475"/>
            <a:ext cx="16048151" cy="77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1"/>
          <p:cNvSpPr/>
          <p:nvPr/>
        </p:nvSpPr>
        <p:spPr>
          <a:xfrm>
            <a:off x="192025" y="0"/>
            <a:ext cx="18098991" cy="10287073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501" name="Google Shape;501;p41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095162" y="-1961188"/>
            <a:ext cx="3231650" cy="715402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1"/>
          <p:cNvSpPr/>
          <p:nvPr/>
        </p:nvSpPr>
        <p:spPr>
          <a:xfrm>
            <a:off x="0" y="0"/>
            <a:ext cx="402877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503" name="Google Shape;503;p41"/>
          <p:cNvSpPr txBox="1"/>
          <p:nvPr/>
        </p:nvSpPr>
        <p:spPr>
          <a:xfrm>
            <a:off x="5386075" y="366000"/>
            <a:ext cx="6537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latin typeface="Inter"/>
                <a:ea typeface="Inter"/>
                <a:cs typeface="Inter"/>
                <a:sym typeface="Inter"/>
              </a:rPr>
              <a:t>Gantt Chart</a:t>
            </a:r>
            <a:endParaRPr b="1" sz="7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04" name="Google Shape;50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1"/>
          <p:cNvSpPr txBox="1"/>
          <p:nvPr/>
        </p:nvSpPr>
        <p:spPr>
          <a:xfrm>
            <a:off x="3760250" y="9664575"/>
            <a:ext cx="76836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06" name="Google Shape;50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8475" y="1879900"/>
            <a:ext cx="15049926" cy="71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5"/>
          <p:cNvGrpSpPr/>
          <p:nvPr/>
        </p:nvGrpSpPr>
        <p:grpSpPr>
          <a:xfrm>
            <a:off x="180900" y="5239629"/>
            <a:ext cx="18107176" cy="5047357"/>
            <a:chOff x="0" y="-47625"/>
            <a:chExt cx="2665564" cy="1028897"/>
          </a:xfrm>
        </p:grpSpPr>
        <p:sp>
          <p:nvSpPr>
            <p:cNvPr id="113" name="Google Shape;113;p15"/>
            <p:cNvSpPr/>
            <p:nvPr/>
          </p:nvSpPr>
          <p:spPr>
            <a:xfrm>
              <a:off x="0" y="0"/>
              <a:ext cx="2665564" cy="981272"/>
            </a:xfrm>
            <a:custGeom>
              <a:rect b="b" l="l" r="r" t="t"/>
              <a:pathLst>
                <a:path extrusionOk="0" h="981272" w="2665564">
                  <a:moveTo>
                    <a:pt x="0" y="0"/>
                  </a:moveTo>
                  <a:lnTo>
                    <a:pt x="2665564" y="0"/>
                  </a:lnTo>
                  <a:lnTo>
                    <a:pt x="2665564" y="981272"/>
                  </a:lnTo>
                  <a:lnTo>
                    <a:pt x="0" y="981272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114" name="Google Shape;114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        </a:t>
              </a:r>
              <a:endParaRPr/>
            </a:p>
          </p:txBody>
        </p:sp>
      </p:grpSp>
      <p:grpSp>
        <p:nvGrpSpPr>
          <p:cNvPr id="115" name="Google Shape;115;p15"/>
          <p:cNvGrpSpPr/>
          <p:nvPr/>
        </p:nvGrpSpPr>
        <p:grpSpPr>
          <a:xfrm>
            <a:off x="0" y="-144661"/>
            <a:ext cx="3086100" cy="10431661"/>
            <a:chOff x="0" y="-38100"/>
            <a:chExt cx="812800" cy="2747433"/>
          </a:xfrm>
        </p:grpSpPr>
        <p:sp>
          <p:nvSpPr>
            <p:cNvPr id="116" name="Google Shape;116;p15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17" name="Google Shape;117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15"/>
          <p:cNvSpPr txBox="1"/>
          <p:nvPr/>
        </p:nvSpPr>
        <p:spPr>
          <a:xfrm>
            <a:off x="6169513" y="433622"/>
            <a:ext cx="8892900" cy="3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What Is </a:t>
            </a:r>
            <a:r>
              <a:rPr b="1" lang="en-US" sz="9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Dementia?</a:t>
            </a:r>
            <a:endParaRPr sz="9600">
              <a:solidFill>
                <a:schemeClr val="dk1"/>
              </a:solidFill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 rotWithShape="1">
          <a:blip r:embed="rId3">
            <a:alphaModFix amt="20999"/>
          </a:blip>
          <a:srcRect b="0" l="6531" r="0" t="0"/>
          <a:stretch/>
        </p:blipFill>
        <p:spPr>
          <a:xfrm rot="5400000">
            <a:off x="15803440" y="6824835"/>
            <a:ext cx="4480358" cy="395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025" y="5947262"/>
            <a:ext cx="5254499" cy="36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8433150" y="5749975"/>
            <a:ext cx="92136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Dementia patients are individuals who have a decline in their cognitive and memory abilities that interferes with their daily life and activities. It is a progressive condition that affects thinking, memory, behavior, and the ability to perform everyday activities.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2"/>
          <p:cNvSpPr txBox="1"/>
          <p:nvPr/>
        </p:nvSpPr>
        <p:spPr>
          <a:xfrm>
            <a:off x="3757925" y="52650"/>
            <a:ext cx="12038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Inter"/>
                <a:ea typeface="Inter"/>
                <a:cs typeface="Inter"/>
                <a:sym typeface="Inter"/>
              </a:rPr>
              <a:t>Work Break</a:t>
            </a:r>
            <a:r>
              <a:rPr b="1" lang="en-US" sz="6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down Structure</a:t>
            </a:r>
            <a:endParaRPr b="1" sz="6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2" name="Google Shape;512;p42"/>
          <p:cNvSpPr txBox="1"/>
          <p:nvPr/>
        </p:nvSpPr>
        <p:spPr>
          <a:xfrm>
            <a:off x="2618900" y="1356825"/>
            <a:ext cx="13428300" cy="1893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300" rtl="0" algn="l">
              <a:lnSpc>
                <a:spcPct val="150000"/>
              </a:lnSpc>
              <a:spcBef>
                <a:spcPts val="3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Providing a smart solution for wandering behaviour of dementia patients by inventing </a:t>
            </a:r>
            <a:r>
              <a:rPr b="1" lang="en-US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 tracking mechanism</a:t>
            </a:r>
            <a:r>
              <a:rPr b="1" lang="en-US" sz="2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to track locations while establishing safe zones and analyzing their movement patterns for future predictions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3" name="Google Shape;513;p42"/>
          <p:cNvSpPr/>
          <p:nvPr/>
        </p:nvSpPr>
        <p:spPr>
          <a:xfrm>
            <a:off x="3209425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Requirement Analysis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4" name="Google Shape;514;p42"/>
          <p:cNvSpPr/>
          <p:nvPr/>
        </p:nvSpPr>
        <p:spPr>
          <a:xfrm>
            <a:off x="188525" y="3792675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Feasibility Study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5" name="Google Shape;515;p42"/>
          <p:cNvSpPr/>
          <p:nvPr/>
        </p:nvSpPr>
        <p:spPr>
          <a:xfrm>
            <a:off x="6230313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Design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6" name="Google Shape;516;p42"/>
          <p:cNvSpPr/>
          <p:nvPr/>
        </p:nvSpPr>
        <p:spPr>
          <a:xfrm>
            <a:off x="9290038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Implementation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7" name="Google Shape;517;p42"/>
          <p:cNvSpPr/>
          <p:nvPr/>
        </p:nvSpPr>
        <p:spPr>
          <a:xfrm>
            <a:off x="12369188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Testing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8" name="Google Shape;518;p42"/>
          <p:cNvSpPr/>
          <p:nvPr/>
        </p:nvSpPr>
        <p:spPr>
          <a:xfrm>
            <a:off x="15448350" y="3792675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Documentation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19" name="Google Shape;519;p42"/>
          <p:cNvCxnSpPr/>
          <p:nvPr/>
        </p:nvCxnSpPr>
        <p:spPr>
          <a:xfrm>
            <a:off x="1463600" y="3535038"/>
            <a:ext cx="15738900" cy="4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42"/>
          <p:cNvCxnSpPr>
            <a:stCxn id="514" idx="0"/>
            <a:endCxn id="514" idx="0"/>
          </p:cNvCxnSpPr>
          <p:nvPr/>
        </p:nvCxnSpPr>
        <p:spPr>
          <a:xfrm>
            <a:off x="1481525" y="37926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42"/>
          <p:cNvCxnSpPr>
            <a:stCxn id="513" idx="0"/>
            <a:endCxn id="513" idx="0"/>
          </p:cNvCxnSpPr>
          <p:nvPr/>
        </p:nvCxnSpPr>
        <p:spPr>
          <a:xfrm>
            <a:off x="4502425" y="38297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" name="Google Shape;522;p42"/>
          <p:cNvSpPr/>
          <p:nvPr/>
        </p:nvSpPr>
        <p:spPr>
          <a:xfrm>
            <a:off x="188525" y="510900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Identifying the problem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3" name="Google Shape;523;p42"/>
          <p:cNvSpPr/>
          <p:nvPr/>
        </p:nvSpPr>
        <p:spPr>
          <a:xfrm>
            <a:off x="188525" y="618050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Design a Solution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4" name="Google Shape;524;p42"/>
          <p:cNvSpPr/>
          <p:nvPr/>
        </p:nvSpPr>
        <p:spPr>
          <a:xfrm>
            <a:off x="188525" y="7268113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Literature Review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5" name="Google Shape;525;p42"/>
          <p:cNvSpPr/>
          <p:nvPr/>
        </p:nvSpPr>
        <p:spPr>
          <a:xfrm>
            <a:off x="3209425" y="7268125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Well Optimized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6" name="Google Shape;526;p42"/>
          <p:cNvSpPr/>
          <p:nvPr/>
        </p:nvSpPr>
        <p:spPr>
          <a:xfrm>
            <a:off x="3209425" y="618050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Analize Requirements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7" name="Google Shape;527;p42"/>
          <p:cNvSpPr/>
          <p:nvPr/>
        </p:nvSpPr>
        <p:spPr>
          <a:xfrm>
            <a:off x="3209425" y="510900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Gather Requirements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8" name="Google Shape;528;p42"/>
          <p:cNvSpPr/>
          <p:nvPr/>
        </p:nvSpPr>
        <p:spPr>
          <a:xfrm>
            <a:off x="6253100" y="618050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Inter SemiBold"/>
                <a:ea typeface="Inter SemiBold"/>
                <a:cs typeface="Inter SemiBold"/>
                <a:sym typeface="Inter SemiBold"/>
              </a:rPr>
              <a:t>Interface Design</a:t>
            </a:r>
            <a:endParaRPr sz="16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9" name="Google Shape;529;p42"/>
          <p:cNvSpPr/>
          <p:nvPr/>
        </p:nvSpPr>
        <p:spPr>
          <a:xfrm>
            <a:off x="6230325" y="510900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System Design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0" name="Google Shape;530;p42"/>
          <p:cNvSpPr/>
          <p:nvPr/>
        </p:nvSpPr>
        <p:spPr>
          <a:xfrm>
            <a:off x="9308150" y="618050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Implement a safe zones monitoring system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1" name="Google Shape;531;p42"/>
          <p:cNvSpPr/>
          <p:nvPr/>
        </p:nvSpPr>
        <p:spPr>
          <a:xfrm>
            <a:off x="9296750" y="510900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Implement a real-time location tracking system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2" name="Google Shape;532;p42"/>
          <p:cNvSpPr/>
          <p:nvPr/>
        </p:nvSpPr>
        <p:spPr>
          <a:xfrm>
            <a:off x="12378250" y="6217375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Integration </a:t>
            </a: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3" name="Google Shape;533;p42"/>
          <p:cNvSpPr/>
          <p:nvPr/>
        </p:nvSpPr>
        <p:spPr>
          <a:xfrm>
            <a:off x="12372525" y="510900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Unit 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4" name="Google Shape;534;p42"/>
          <p:cNvSpPr/>
          <p:nvPr/>
        </p:nvSpPr>
        <p:spPr>
          <a:xfrm>
            <a:off x="12372525" y="7276188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User Acceptance </a:t>
            </a: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 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5" name="Google Shape;535;p42"/>
          <p:cNvSpPr/>
          <p:nvPr/>
        </p:nvSpPr>
        <p:spPr>
          <a:xfrm>
            <a:off x="15448300" y="835575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Final Report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6" name="Google Shape;536;p42"/>
          <p:cNvSpPr/>
          <p:nvPr/>
        </p:nvSpPr>
        <p:spPr>
          <a:xfrm>
            <a:off x="15448300" y="7268125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Research Paper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7" name="Google Shape;537;p42"/>
          <p:cNvSpPr/>
          <p:nvPr/>
        </p:nvSpPr>
        <p:spPr>
          <a:xfrm>
            <a:off x="15448350" y="618050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Project Proposal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8" name="Google Shape;538;p42"/>
          <p:cNvSpPr/>
          <p:nvPr/>
        </p:nvSpPr>
        <p:spPr>
          <a:xfrm>
            <a:off x="15448350" y="510900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Project Charter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39" name="Google Shape;5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2"/>
          <p:cNvSpPr/>
          <p:nvPr/>
        </p:nvSpPr>
        <p:spPr>
          <a:xfrm flipH="1">
            <a:off x="9296750" y="725200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Implement a future movements predictive model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1" name="Google Shape;541;p42"/>
          <p:cNvSpPr/>
          <p:nvPr/>
        </p:nvSpPr>
        <p:spPr>
          <a:xfrm>
            <a:off x="12378250" y="8335025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System 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2" name="Google Shape;542;p42"/>
          <p:cNvSpPr txBox="1"/>
          <p:nvPr/>
        </p:nvSpPr>
        <p:spPr>
          <a:xfrm>
            <a:off x="3760250" y="9664575"/>
            <a:ext cx="7879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3"/>
          <p:cNvSpPr/>
          <p:nvPr/>
        </p:nvSpPr>
        <p:spPr>
          <a:xfrm>
            <a:off x="106900" y="90450"/>
            <a:ext cx="246600" cy="100896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3"/>
          <p:cNvSpPr txBox="1"/>
          <p:nvPr/>
        </p:nvSpPr>
        <p:spPr>
          <a:xfrm>
            <a:off x="1069000" y="707175"/>
            <a:ext cx="624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References</a:t>
            </a:r>
            <a:endParaRPr b="1" sz="6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49" name="Google Shape;5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3"/>
          <p:cNvSpPr txBox="1"/>
          <p:nvPr/>
        </p:nvSpPr>
        <p:spPr>
          <a:xfrm>
            <a:off x="3760250" y="9664575"/>
            <a:ext cx="76836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1" name="Google Shape;551;p43"/>
          <p:cNvSpPr txBox="1"/>
          <p:nvPr/>
        </p:nvSpPr>
        <p:spPr>
          <a:xfrm>
            <a:off x="1222250" y="1900800"/>
            <a:ext cx="16550700" cy="6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[1] Waleed Salehi, Gaurav Gupta, Surbhi Bhatia, Deepika Koundal, Arwa Mashat, Assaye Belay, "IoT-Based Wearable Devices for Patients Suffering from," 2022.</a:t>
            </a:r>
            <a:endParaRPr b="1"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[2] Frank Sposaro, Justin Danielson, Gary Tyson, "iWander: An Android Application," 2010.</a:t>
            </a:r>
            <a:endParaRPr b="1"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[3] Pratik Kanani, Dr. Mamta Padole, "Real-time Location Tracker for Critical Health," 2020.</a:t>
            </a:r>
            <a:endParaRPr b="1"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[4] Aagy Paulose, Aswathy K S, Nurjahan V A, "Smart Geofencing: An Inventive Mobile Marketing Strategy," p. 2019.</a:t>
            </a:r>
            <a:endParaRPr b="1"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[5][Online]. Available: https://www.ncbi.nlm.nih.gov/pmc/articles/PMC6181345/.</a:t>
            </a:r>
            <a:endParaRPr b="1"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[6] [Online]. Available:https://www.simplilearn.com/tutorials/machine-learning-tutorial/random-forest-algorithm/.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4"/>
          <p:cNvSpPr/>
          <p:nvPr/>
        </p:nvSpPr>
        <p:spPr>
          <a:xfrm rot="5400000">
            <a:off x="-4538106" y="4549001"/>
            <a:ext cx="10250206" cy="1174005"/>
          </a:xfrm>
          <a:custGeom>
            <a:rect b="b" l="l" r="r" t="t"/>
            <a:pathLst>
              <a:path extrusionOk="0" h="1745732" w="7400871">
                <a:moveTo>
                  <a:pt x="46523" y="0"/>
                </a:moveTo>
                <a:lnTo>
                  <a:pt x="7354348" y="0"/>
                </a:lnTo>
                <a:cubicBezTo>
                  <a:pt x="7380042" y="0"/>
                  <a:pt x="7400871" y="20829"/>
                  <a:pt x="7400871" y="46523"/>
                </a:cubicBezTo>
                <a:lnTo>
                  <a:pt x="7400871" y="1699210"/>
                </a:lnTo>
                <a:cubicBezTo>
                  <a:pt x="7400871" y="1724903"/>
                  <a:pt x="7380042" y="1745732"/>
                  <a:pt x="7354348" y="1745732"/>
                </a:cubicBezTo>
                <a:lnTo>
                  <a:pt x="46523" y="1745732"/>
                </a:lnTo>
                <a:cubicBezTo>
                  <a:pt x="20829" y="1745732"/>
                  <a:pt x="0" y="1724903"/>
                  <a:pt x="0" y="1699210"/>
                </a:cubicBezTo>
                <a:lnTo>
                  <a:pt x="0" y="46523"/>
                </a:lnTo>
                <a:cubicBezTo>
                  <a:pt x="0" y="20829"/>
                  <a:pt x="20829" y="0"/>
                  <a:pt x="46523" y="0"/>
                </a:cubicBezTo>
                <a:close/>
              </a:path>
            </a:pathLst>
          </a:custGeom>
          <a:solidFill>
            <a:srgbClr val="07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4"/>
          <p:cNvSpPr txBox="1"/>
          <p:nvPr/>
        </p:nvSpPr>
        <p:spPr>
          <a:xfrm>
            <a:off x="1028700" y="6219729"/>
            <a:ext cx="5367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4"/>
          <p:cNvSpPr txBox="1"/>
          <p:nvPr/>
        </p:nvSpPr>
        <p:spPr>
          <a:xfrm>
            <a:off x="2659425" y="595950"/>
            <a:ext cx="89385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Madhubhashini  </a:t>
            </a:r>
            <a:r>
              <a:rPr b="1" lang="en-US" sz="6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A.D.P</a:t>
            </a:r>
            <a:endParaRPr b="1" sz="6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9" name="Google Shape;559;p44"/>
          <p:cNvSpPr txBox="1"/>
          <p:nvPr/>
        </p:nvSpPr>
        <p:spPr>
          <a:xfrm>
            <a:off x="2899425" y="5077875"/>
            <a:ext cx="7666200" cy="3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3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latin typeface="Inter"/>
                <a:ea typeface="Inter"/>
                <a:cs typeface="Inter"/>
                <a:sym typeface="Inter"/>
              </a:rPr>
              <a:t>Design a smart solution that have capability to detect patients loved ones and relatives via face recognition in a way that patient is fully independent.</a:t>
            </a:r>
            <a:r>
              <a:rPr lang="en-US" sz="2700">
                <a:solidFill>
                  <a:srgbClr val="D75B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700">
              <a:solidFill>
                <a:srgbClr val="D75B3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8763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60" name="Google Shape;560;p44"/>
          <p:cNvSpPr/>
          <p:nvPr/>
        </p:nvSpPr>
        <p:spPr>
          <a:xfrm>
            <a:off x="12515475" y="2366950"/>
            <a:ext cx="4983300" cy="73515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4"/>
          <p:cNvSpPr/>
          <p:nvPr/>
        </p:nvSpPr>
        <p:spPr>
          <a:xfrm>
            <a:off x="1174000" y="18450"/>
            <a:ext cx="197400" cy="102501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5425" y="2900599"/>
            <a:ext cx="4698201" cy="626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2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4"/>
          <p:cNvSpPr txBox="1"/>
          <p:nvPr/>
        </p:nvSpPr>
        <p:spPr>
          <a:xfrm>
            <a:off x="2981625" y="1777550"/>
            <a:ext cx="68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44"/>
          <p:cNvSpPr txBox="1"/>
          <p:nvPr/>
        </p:nvSpPr>
        <p:spPr>
          <a:xfrm>
            <a:off x="12416825" y="561450"/>
            <a:ext cx="51936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IT20174576</a:t>
            </a:r>
            <a:endParaRPr/>
          </a:p>
        </p:txBody>
      </p:sp>
      <p:sp>
        <p:nvSpPr>
          <p:cNvPr id="566" name="Google Shape;566;p44"/>
          <p:cNvSpPr txBox="1"/>
          <p:nvPr/>
        </p:nvSpPr>
        <p:spPr>
          <a:xfrm>
            <a:off x="2829725" y="1846600"/>
            <a:ext cx="958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BSc (Hons) in Information Technology (Specialization in Information Technology)</a:t>
            </a:r>
            <a:endParaRPr b="1" sz="1800"/>
          </a:p>
        </p:txBody>
      </p:sp>
      <p:sp>
        <p:nvSpPr>
          <p:cNvPr id="567" name="Google Shape;567;p44"/>
          <p:cNvSpPr txBox="1"/>
          <p:nvPr/>
        </p:nvSpPr>
        <p:spPr>
          <a:xfrm>
            <a:off x="5081202" y="9664575"/>
            <a:ext cx="78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IT20174576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Madhubhashini A.D.P.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"/>
          <p:cNvSpPr txBox="1"/>
          <p:nvPr/>
        </p:nvSpPr>
        <p:spPr>
          <a:xfrm>
            <a:off x="5814500" y="931725"/>
            <a:ext cx="8452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Research </a:t>
            </a:r>
            <a:r>
              <a:rPr b="1" lang="en-US" sz="7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Gap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573" name="Google Shape;573;p45"/>
          <p:cNvSpPr/>
          <p:nvPr/>
        </p:nvSpPr>
        <p:spPr>
          <a:xfrm>
            <a:off x="549950" y="6122475"/>
            <a:ext cx="4523619" cy="249350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cxnSp>
        <p:nvCxnSpPr>
          <p:cNvPr id="574" name="Google Shape;574;p45"/>
          <p:cNvCxnSpPr/>
          <p:nvPr/>
        </p:nvCxnSpPr>
        <p:spPr>
          <a:xfrm flipH="1" rot="10800000">
            <a:off x="2697150" y="3593600"/>
            <a:ext cx="12630600" cy="49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45"/>
          <p:cNvCxnSpPr/>
          <p:nvPr/>
        </p:nvCxnSpPr>
        <p:spPr>
          <a:xfrm>
            <a:off x="2697150" y="3642800"/>
            <a:ext cx="0" cy="9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" name="Google Shape;576;p45"/>
          <p:cNvCxnSpPr/>
          <p:nvPr/>
        </p:nvCxnSpPr>
        <p:spPr>
          <a:xfrm>
            <a:off x="8980575" y="3642800"/>
            <a:ext cx="0" cy="9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7" name="Google Shape;577;p45"/>
          <p:cNvSpPr/>
          <p:nvPr/>
        </p:nvSpPr>
        <p:spPr>
          <a:xfrm>
            <a:off x="6352550" y="6122475"/>
            <a:ext cx="5036285" cy="249350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578" name="Google Shape;578;p45"/>
          <p:cNvSpPr/>
          <p:nvPr/>
        </p:nvSpPr>
        <p:spPr>
          <a:xfrm>
            <a:off x="12665825" y="6093575"/>
            <a:ext cx="4821031" cy="249350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579" name="Google Shape;579;p45"/>
          <p:cNvSpPr txBox="1"/>
          <p:nvPr/>
        </p:nvSpPr>
        <p:spPr>
          <a:xfrm>
            <a:off x="681525" y="6341725"/>
            <a:ext cx="4241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Inter"/>
                <a:ea typeface="Inter"/>
                <a:cs typeface="Inter"/>
                <a:sym typeface="Inter"/>
              </a:rPr>
              <a:t>Recognition of familiar people with a mobile cloud architecture for Alzheimer patients [1]</a:t>
            </a:r>
            <a:endParaRPr b="1" sz="2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0" name="Google Shape;580;p45"/>
          <p:cNvSpPr txBox="1"/>
          <p:nvPr/>
        </p:nvSpPr>
        <p:spPr>
          <a:xfrm>
            <a:off x="12735350" y="6262125"/>
            <a:ext cx="45228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Alzheimer assistant: a mobile application using Machine Learning [3]</a:t>
            </a:r>
            <a:endParaRPr b="1" sz="2800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1" name="Google Shape;581;p45"/>
          <p:cNvSpPr txBox="1"/>
          <p:nvPr/>
        </p:nvSpPr>
        <p:spPr>
          <a:xfrm>
            <a:off x="6371575" y="6339475"/>
            <a:ext cx="50364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Smart Phone Based Facial and Text Recognition Application (RICO) [2]</a:t>
            </a:r>
            <a:endParaRPr b="1" sz="2800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82" name="Google Shape;5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3" name="Google Shape;583;p45"/>
          <p:cNvGrpSpPr/>
          <p:nvPr/>
        </p:nvGrpSpPr>
        <p:grpSpPr>
          <a:xfrm>
            <a:off x="2043751" y="4708950"/>
            <a:ext cx="1283086" cy="1108172"/>
            <a:chOff x="0" y="0"/>
            <a:chExt cx="812800" cy="812800"/>
          </a:xfrm>
        </p:grpSpPr>
        <p:sp>
          <p:nvSpPr>
            <p:cNvPr id="584" name="Google Shape;584;p4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85" name="Google Shape;585;p45"/>
            <p:cNvSpPr txBox="1"/>
            <p:nvPr/>
          </p:nvSpPr>
          <p:spPr>
            <a:xfrm>
              <a:off x="127000" y="88900"/>
              <a:ext cx="558900" cy="597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6" name="Google Shape;586;p45"/>
          <p:cNvSpPr txBox="1"/>
          <p:nvPr/>
        </p:nvSpPr>
        <p:spPr>
          <a:xfrm>
            <a:off x="2372525" y="4818900"/>
            <a:ext cx="731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endParaRPr b="1" sz="3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87" name="Google Shape;587;p45"/>
          <p:cNvGrpSpPr/>
          <p:nvPr/>
        </p:nvGrpSpPr>
        <p:grpSpPr>
          <a:xfrm>
            <a:off x="8372301" y="4708950"/>
            <a:ext cx="1283086" cy="1108172"/>
            <a:chOff x="0" y="0"/>
            <a:chExt cx="812800" cy="812800"/>
          </a:xfrm>
        </p:grpSpPr>
        <p:sp>
          <p:nvSpPr>
            <p:cNvPr id="588" name="Google Shape;588;p4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89" name="Google Shape;589;p45"/>
            <p:cNvSpPr txBox="1"/>
            <p:nvPr/>
          </p:nvSpPr>
          <p:spPr>
            <a:xfrm>
              <a:off x="127000" y="88900"/>
              <a:ext cx="558900" cy="597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0" name="Google Shape;590;p45"/>
          <p:cNvSpPr txBox="1"/>
          <p:nvPr/>
        </p:nvSpPr>
        <p:spPr>
          <a:xfrm>
            <a:off x="8777275" y="4818900"/>
            <a:ext cx="731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</a:t>
            </a:r>
            <a:endParaRPr b="1" sz="3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91" name="Google Shape;591;p45"/>
          <p:cNvGrpSpPr/>
          <p:nvPr/>
        </p:nvGrpSpPr>
        <p:grpSpPr>
          <a:xfrm>
            <a:off x="14614051" y="4632750"/>
            <a:ext cx="1283086" cy="1108172"/>
            <a:chOff x="0" y="0"/>
            <a:chExt cx="812800" cy="812800"/>
          </a:xfrm>
        </p:grpSpPr>
        <p:sp>
          <p:nvSpPr>
            <p:cNvPr id="592" name="Google Shape;592;p4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93" name="Google Shape;593;p45"/>
            <p:cNvSpPr txBox="1"/>
            <p:nvPr/>
          </p:nvSpPr>
          <p:spPr>
            <a:xfrm>
              <a:off x="127000" y="88900"/>
              <a:ext cx="558900" cy="597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4" name="Google Shape;594;p45"/>
          <p:cNvSpPr txBox="1"/>
          <p:nvPr/>
        </p:nvSpPr>
        <p:spPr>
          <a:xfrm>
            <a:off x="15025675" y="4818900"/>
            <a:ext cx="731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endParaRPr b="1" sz="3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95" name="Google Shape;595;p45"/>
          <p:cNvCxnSpPr/>
          <p:nvPr/>
        </p:nvCxnSpPr>
        <p:spPr>
          <a:xfrm>
            <a:off x="15305175" y="3566600"/>
            <a:ext cx="0" cy="9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6" name="Google Shape;596;p45"/>
          <p:cNvSpPr txBox="1"/>
          <p:nvPr/>
        </p:nvSpPr>
        <p:spPr>
          <a:xfrm>
            <a:off x="4859675" y="9724050"/>
            <a:ext cx="7350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IT20174576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Madhubhashini A.D.P.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 -23-081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46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602" name="Google Shape;602;p46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603" name="Google Shape;603;p4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4" name="Google Shape;604;p46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605" name="Google Shape;605;p46"/>
            <p:cNvSpPr txBox="1"/>
            <p:nvPr/>
          </p:nvSpPr>
          <p:spPr>
            <a:xfrm>
              <a:off x="0" y="-9525"/>
              <a:ext cx="171657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Research 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Problem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606" name="Google Shape;606;p46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7" name="Google Shape;60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25549" y="3921613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6"/>
          <p:cNvSpPr/>
          <p:nvPr/>
        </p:nvSpPr>
        <p:spPr>
          <a:xfrm>
            <a:off x="1636350" y="3198338"/>
            <a:ext cx="3996300" cy="20970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Every time can’t get a 3rd party assistant for identify people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9" name="Google Shape;609;p46"/>
          <p:cNvSpPr/>
          <p:nvPr/>
        </p:nvSpPr>
        <p:spPr>
          <a:xfrm>
            <a:off x="1611600" y="6050500"/>
            <a:ext cx="4045800" cy="24423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Patient may become withdrawn and socially isolated. 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10" name="Google Shape;61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28599" y="6767463"/>
            <a:ext cx="837524" cy="6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21">
            <a:off x="6375785" y="3719475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46"/>
          <p:cNvSpPr/>
          <p:nvPr/>
        </p:nvSpPr>
        <p:spPr>
          <a:xfrm>
            <a:off x="7362450" y="2949488"/>
            <a:ext cx="4045800" cy="24423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Emotional impact on both the patient and the family members.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3" name="Google Shape;613;p46"/>
          <p:cNvSpPr/>
          <p:nvPr/>
        </p:nvSpPr>
        <p:spPr>
          <a:xfrm>
            <a:off x="13667725" y="6050500"/>
            <a:ext cx="4045800" cy="24423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Not having a proper assistive tool for make their life more independant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14" name="Google Shape;61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2385924" y="3810313"/>
            <a:ext cx="837524" cy="6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2469687" y="6677438"/>
            <a:ext cx="837524" cy="6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6"/>
          <p:cNvSpPr/>
          <p:nvPr/>
        </p:nvSpPr>
        <p:spPr>
          <a:xfrm>
            <a:off x="13667725" y="2931750"/>
            <a:ext cx="3996300" cy="24423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Lead to feeling of frustration, fear and anxiety.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8" name="Google Shape;618;p46"/>
          <p:cNvSpPr txBox="1"/>
          <p:nvPr/>
        </p:nvSpPr>
        <p:spPr>
          <a:xfrm>
            <a:off x="5266050" y="9706400"/>
            <a:ext cx="780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IT20174576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Madhubhashini A.D.P.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 - 23-081</a:t>
            </a:r>
            <a:endParaRPr/>
          </a:p>
        </p:txBody>
      </p:sp>
      <p:sp>
        <p:nvSpPr>
          <p:cNvPr id="619" name="Google Shape;619;p46"/>
          <p:cNvSpPr/>
          <p:nvPr/>
        </p:nvSpPr>
        <p:spPr>
          <a:xfrm>
            <a:off x="7402800" y="6157775"/>
            <a:ext cx="3996300" cy="24423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Burden on Caregivers</a:t>
            </a: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20" name="Google Shape;62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21">
            <a:off x="6451985" y="7148475"/>
            <a:ext cx="837524" cy="69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47"/>
          <p:cNvGrpSpPr/>
          <p:nvPr/>
        </p:nvGrpSpPr>
        <p:grpSpPr>
          <a:xfrm>
            <a:off x="96000" y="-180825"/>
            <a:ext cx="7863978" cy="10467894"/>
            <a:chOff x="0" y="-47625"/>
            <a:chExt cx="1957382" cy="2756958"/>
          </a:xfrm>
        </p:grpSpPr>
        <p:sp>
          <p:nvSpPr>
            <p:cNvPr id="626" name="Google Shape;626;p47"/>
            <p:cNvSpPr/>
            <p:nvPr/>
          </p:nvSpPr>
          <p:spPr>
            <a:xfrm>
              <a:off x="0" y="0"/>
              <a:ext cx="1957382" cy="2709333"/>
            </a:xfrm>
            <a:custGeom>
              <a:rect b="b" l="l" r="r" t="t"/>
              <a:pathLst>
                <a:path extrusionOk="0" h="2709333" w="1957382">
                  <a:moveTo>
                    <a:pt x="0" y="0"/>
                  </a:moveTo>
                  <a:lnTo>
                    <a:pt x="1957382" y="0"/>
                  </a:lnTo>
                  <a:lnTo>
                    <a:pt x="19573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627" name="Google Shape;627;p47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8" name="Google Shape;628;p47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629" name="Google Shape;629;p47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630" name="Google Shape;630;p4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1" name="Google Shape;631;p47"/>
          <p:cNvSpPr txBox="1"/>
          <p:nvPr/>
        </p:nvSpPr>
        <p:spPr>
          <a:xfrm>
            <a:off x="981925" y="699491"/>
            <a:ext cx="56601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Research Objectives</a:t>
            </a:r>
            <a:endParaRPr/>
          </a:p>
        </p:txBody>
      </p:sp>
      <p:sp>
        <p:nvSpPr>
          <p:cNvPr id="632" name="Google Shape;632;p47"/>
          <p:cNvSpPr txBox="1"/>
          <p:nvPr/>
        </p:nvSpPr>
        <p:spPr>
          <a:xfrm>
            <a:off x="698263" y="4037400"/>
            <a:ext cx="62274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300" rtl="0" algn="l">
              <a:lnSpc>
                <a:spcPct val="150000"/>
              </a:lnSpc>
              <a:spcBef>
                <a:spcPts val="300"/>
              </a:spcBef>
              <a:spcAft>
                <a:spcPts val="800"/>
              </a:spcAft>
              <a:buNone/>
            </a:pPr>
            <a:r>
              <a:rPr b="1" lang="en-US" sz="27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Improving </a:t>
            </a:r>
            <a:r>
              <a:rPr b="1" lang="en-US" sz="27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the</a:t>
            </a:r>
            <a:r>
              <a:rPr b="1" lang="en-US" sz="27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independence  by</a:t>
            </a:r>
            <a:r>
              <a:rPr b="1" lang="en-US" sz="2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27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designing  a smart and effective solution for the Dementia patients to identify their loved ones by increasing their confidence to remember each member of their</a:t>
            </a:r>
            <a:r>
              <a:rPr b="1" lang="en-US" sz="3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27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family</a:t>
            </a:r>
            <a:r>
              <a:rPr b="1" lang="en-US" sz="3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1" sz="27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33" name="Google Shape;633;p47"/>
          <p:cNvCxnSpPr/>
          <p:nvPr/>
        </p:nvCxnSpPr>
        <p:spPr>
          <a:xfrm flipH="1" rot="10800000">
            <a:off x="7527975" y="2598500"/>
            <a:ext cx="4938000" cy="323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4" name="Google Shape;634;p47"/>
          <p:cNvCxnSpPr/>
          <p:nvPr/>
        </p:nvCxnSpPr>
        <p:spPr>
          <a:xfrm>
            <a:off x="7581625" y="5829500"/>
            <a:ext cx="5180400" cy="9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5" name="Google Shape;635;p47"/>
          <p:cNvCxnSpPr/>
          <p:nvPr/>
        </p:nvCxnSpPr>
        <p:spPr>
          <a:xfrm>
            <a:off x="7507625" y="5854800"/>
            <a:ext cx="5328600" cy="2590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6" name="Google Shape;636;p47"/>
          <p:cNvSpPr/>
          <p:nvPr/>
        </p:nvSpPr>
        <p:spPr>
          <a:xfrm>
            <a:off x="12836125" y="353900"/>
            <a:ext cx="4781400" cy="2590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Inter"/>
                <a:ea typeface="Inter"/>
                <a:cs typeface="Inter"/>
                <a:sym typeface="Inter"/>
              </a:rPr>
              <a:t>Create a model to detect the faces of individuals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7" name="Google Shape;637;p47"/>
          <p:cNvSpPr/>
          <p:nvPr/>
        </p:nvSpPr>
        <p:spPr>
          <a:xfrm>
            <a:off x="12846250" y="3628400"/>
            <a:ext cx="4781400" cy="2590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Train a object recognition that can filter Image or video clip of relevant person  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8" name="Google Shape;638;p47"/>
          <p:cNvSpPr/>
          <p:nvPr/>
        </p:nvSpPr>
        <p:spPr>
          <a:xfrm>
            <a:off x="12889775" y="6979100"/>
            <a:ext cx="4781400" cy="2709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Create a text-to speech module to hear the information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39" name="Google Shape;639;p47"/>
          <p:cNvCxnSpPr/>
          <p:nvPr/>
        </p:nvCxnSpPr>
        <p:spPr>
          <a:xfrm>
            <a:off x="1093650" y="3437225"/>
            <a:ext cx="5007900" cy="0"/>
          </a:xfrm>
          <a:prstGeom prst="straightConnector1">
            <a:avLst/>
          </a:prstGeom>
          <a:noFill/>
          <a:ln cap="flat" cmpd="sng" w="9525">
            <a:solidFill>
              <a:srgbClr val="D75B3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0" name="Google Shape;6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73" y="9715750"/>
            <a:ext cx="8778124" cy="4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8"/>
          <p:cNvSpPr/>
          <p:nvPr/>
        </p:nvSpPr>
        <p:spPr>
          <a:xfrm>
            <a:off x="192014" y="2910950"/>
            <a:ext cx="18098991" cy="3603797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646" name="Google Shape;646;p48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984250" y="2209350"/>
            <a:ext cx="3231650" cy="5007001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48"/>
          <p:cNvSpPr/>
          <p:nvPr/>
        </p:nvSpPr>
        <p:spPr>
          <a:xfrm>
            <a:off x="0" y="0"/>
            <a:ext cx="192021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648" name="Google Shape;648;p48"/>
          <p:cNvSpPr txBox="1"/>
          <p:nvPr/>
        </p:nvSpPr>
        <p:spPr>
          <a:xfrm>
            <a:off x="4572000" y="4066350"/>
            <a:ext cx="6537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latin typeface="Inter"/>
                <a:ea typeface="Inter"/>
                <a:cs typeface="Inter"/>
                <a:sym typeface="Inter"/>
              </a:rPr>
              <a:t>Methodology</a:t>
            </a:r>
            <a:endParaRPr b="1" sz="7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49" name="Google Shape;6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7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49"/>
          <p:cNvGrpSpPr/>
          <p:nvPr/>
        </p:nvGrpSpPr>
        <p:grpSpPr>
          <a:xfrm>
            <a:off x="514350" y="304948"/>
            <a:ext cx="17259413" cy="9467316"/>
            <a:chOff x="0" y="-47625"/>
            <a:chExt cx="4545659" cy="2493433"/>
          </a:xfrm>
        </p:grpSpPr>
        <p:sp>
          <p:nvSpPr>
            <p:cNvPr id="655" name="Google Shape;655;p49"/>
            <p:cNvSpPr/>
            <p:nvPr/>
          </p:nvSpPr>
          <p:spPr>
            <a:xfrm>
              <a:off x="0" y="0"/>
              <a:ext cx="4545659" cy="2445808"/>
            </a:xfrm>
            <a:custGeom>
              <a:rect b="b" l="l" r="r" t="t"/>
              <a:pathLst>
                <a:path extrusionOk="0"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56" name="Google Shape;656;p4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7" name="Google Shape;657;p49"/>
          <p:cNvSpPr txBox="1"/>
          <p:nvPr/>
        </p:nvSpPr>
        <p:spPr>
          <a:xfrm>
            <a:off x="1028700" y="1019175"/>
            <a:ext cx="9879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System Overview </a:t>
            </a:r>
            <a:r>
              <a:rPr b="1" lang="en-US" sz="5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Diagram</a:t>
            </a:r>
            <a:r>
              <a:rPr b="1" lang="en-US" sz="5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/>
          </a:p>
        </p:txBody>
      </p:sp>
      <p:pic>
        <p:nvPicPr>
          <p:cNvPr id="658" name="Google Shape;6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000" y="2133600"/>
            <a:ext cx="12483150" cy="6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673" y="9487150"/>
            <a:ext cx="8778124" cy="4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7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50"/>
          <p:cNvPicPr preferRelativeResize="0"/>
          <p:nvPr/>
        </p:nvPicPr>
        <p:blipFill rotWithShape="1">
          <a:blip r:embed="rId3">
            <a:alphaModFix amt="8000"/>
          </a:blip>
          <a:srcRect b="28681" l="0" r="0" t="-107604"/>
          <a:stretch/>
        </p:blipFill>
        <p:spPr>
          <a:xfrm rot="5400000">
            <a:off x="2465471" y="-3082849"/>
            <a:ext cx="15176326" cy="18317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5" name="Google Shape;665;p50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666" name="Google Shape;666;p50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667" name="Google Shape;667;p5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8" name="Google Shape;668;p50"/>
          <p:cNvSpPr txBox="1"/>
          <p:nvPr/>
        </p:nvSpPr>
        <p:spPr>
          <a:xfrm>
            <a:off x="1390157" y="2328037"/>
            <a:ext cx="1526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9" name="Google Shape;669;p50"/>
          <p:cNvSpPr txBox="1"/>
          <p:nvPr/>
        </p:nvSpPr>
        <p:spPr>
          <a:xfrm>
            <a:off x="4022300" y="697875"/>
            <a:ext cx="11020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Tools and technologies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0" name="Google Shape;670;p50"/>
          <p:cNvSpPr/>
          <p:nvPr/>
        </p:nvSpPr>
        <p:spPr>
          <a:xfrm>
            <a:off x="2253100" y="7577300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50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Firebase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1" name="Google Shape;671;p50"/>
          <p:cNvSpPr/>
          <p:nvPr/>
        </p:nvSpPr>
        <p:spPr>
          <a:xfrm>
            <a:off x="13487275" y="7530150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     Python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2" name="Google Shape;672;p50"/>
          <p:cNvSpPr/>
          <p:nvPr/>
        </p:nvSpPr>
        <p:spPr>
          <a:xfrm>
            <a:off x="13359250" y="3293500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   GitLab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73" name="Google Shape;67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1775" y="5215880"/>
            <a:ext cx="1626804" cy="18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473" y="9639550"/>
            <a:ext cx="8778124" cy="4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0"/>
          <p:cNvSpPr/>
          <p:nvPr/>
        </p:nvSpPr>
        <p:spPr>
          <a:xfrm>
            <a:off x="2253100" y="3413325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Reactnative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76" name="Google Shape;67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2147" y="3249048"/>
            <a:ext cx="3069266" cy="18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0"/>
          <p:cNvPicPr preferRelativeResize="0"/>
          <p:nvPr/>
        </p:nvPicPr>
        <p:blipFill rotWithShape="1">
          <a:blip r:embed="rId7">
            <a:alphaModFix/>
          </a:blip>
          <a:srcRect b="9609" l="-5150" r="5149" t="-9610"/>
          <a:stretch/>
        </p:blipFill>
        <p:spPr>
          <a:xfrm>
            <a:off x="6694509" y="5391750"/>
            <a:ext cx="2707314" cy="20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0"/>
          <p:cNvSpPr/>
          <p:nvPr/>
        </p:nvSpPr>
        <p:spPr>
          <a:xfrm>
            <a:off x="2281200" y="5519888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50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MongoDB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79" name="Google Shape;679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22963" y="3323513"/>
            <a:ext cx="1784400" cy="14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91575" y="7516650"/>
            <a:ext cx="2741225" cy="14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7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51"/>
          <p:cNvPicPr preferRelativeResize="0"/>
          <p:nvPr/>
        </p:nvPicPr>
        <p:blipFill rotWithShape="1">
          <a:blip r:embed="rId3">
            <a:alphaModFix amt="8000"/>
          </a:blip>
          <a:srcRect b="28681" l="0" r="0" t="-107604"/>
          <a:stretch/>
        </p:blipFill>
        <p:spPr>
          <a:xfrm rot="5400000">
            <a:off x="3228321" y="-2012649"/>
            <a:ext cx="15176326" cy="18317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6" name="Google Shape;686;p51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687" name="Google Shape;687;p51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688" name="Google Shape;688;p5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9" name="Google Shape;689;p51"/>
          <p:cNvSpPr txBox="1"/>
          <p:nvPr/>
        </p:nvSpPr>
        <p:spPr>
          <a:xfrm>
            <a:off x="1390157" y="2328037"/>
            <a:ext cx="1526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0" name="Google Shape;690;p51"/>
          <p:cNvSpPr txBox="1"/>
          <p:nvPr/>
        </p:nvSpPr>
        <p:spPr>
          <a:xfrm>
            <a:off x="4022300" y="697875"/>
            <a:ext cx="11020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Tools and technologies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1" name="Google Shape;691;p51"/>
          <p:cNvSpPr/>
          <p:nvPr/>
        </p:nvSpPr>
        <p:spPr>
          <a:xfrm>
            <a:off x="2542325" y="3696375"/>
            <a:ext cx="6534300" cy="4515300"/>
          </a:xfrm>
          <a:prstGeom prst="roundRect">
            <a:avLst>
              <a:gd fmla="val 16667" name="adj"/>
            </a:avLst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1"/>
          <p:cNvSpPr/>
          <p:nvPr/>
        </p:nvSpPr>
        <p:spPr>
          <a:xfrm>
            <a:off x="9933725" y="3696375"/>
            <a:ext cx="6534300" cy="4515300"/>
          </a:xfrm>
          <a:prstGeom prst="roundRect">
            <a:avLst>
              <a:gd fmla="val 16667" name="adj"/>
            </a:avLst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1"/>
          <p:cNvSpPr txBox="1"/>
          <p:nvPr/>
        </p:nvSpPr>
        <p:spPr>
          <a:xfrm>
            <a:off x="2697775" y="4166850"/>
            <a:ext cx="628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Inter"/>
                <a:ea typeface="Inter"/>
                <a:cs typeface="Inter"/>
                <a:sym typeface="Inter"/>
              </a:rPr>
              <a:t> Convolutional Neural Network (CNN)</a:t>
            </a:r>
            <a:endParaRPr b="1" sz="2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4" name="Google Shape;694;p51"/>
          <p:cNvSpPr txBox="1"/>
          <p:nvPr/>
        </p:nvSpPr>
        <p:spPr>
          <a:xfrm>
            <a:off x="10317775" y="4166850"/>
            <a:ext cx="638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Inter"/>
                <a:ea typeface="Inter"/>
                <a:cs typeface="Inter"/>
                <a:sym typeface="Inter"/>
              </a:rPr>
              <a:t>OpenCV</a:t>
            </a:r>
            <a:r>
              <a:rPr b="1" lang="en-US" sz="2600">
                <a:latin typeface="Inter"/>
                <a:ea typeface="Inter"/>
                <a:cs typeface="Inter"/>
                <a:sym typeface="Inter"/>
              </a:rPr>
              <a:t> </a:t>
            </a:r>
            <a:endParaRPr b="1" sz="2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5" name="Google Shape;695;p51"/>
          <p:cNvSpPr txBox="1"/>
          <p:nvPr/>
        </p:nvSpPr>
        <p:spPr>
          <a:xfrm>
            <a:off x="10317775" y="4839775"/>
            <a:ext cx="55623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❏"/>
            </a:pPr>
            <a:r>
              <a:rPr b="1" lang="en-US" sz="2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OpenCV can be used to load and preprocess images before feeding them into the Keras model for further preprocessing.</a:t>
            </a:r>
            <a:endParaRPr b="1" sz="18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6" name="Google Shape;696;p51"/>
          <p:cNvSpPr txBox="1"/>
          <p:nvPr/>
        </p:nvSpPr>
        <p:spPr>
          <a:xfrm>
            <a:off x="2983525" y="4979375"/>
            <a:ext cx="5374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❏"/>
            </a:pPr>
            <a:r>
              <a:rPr b="1" lang="en-U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CNN used to detect and match the faces of individuals [4]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❏"/>
            </a:pPr>
            <a:r>
              <a:rPr b="1" lang="en-U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CNN cascade operates at multiple resolutions, quickly rejects the background regions in the fast low resolution stages[4]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7" name="Google Shape;69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549600"/>
            <a:ext cx="9152428" cy="5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/>
          <p:nvPr/>
        </p:nvSpPr>
        <p:spPr>
          <a:xfrm>
            <a:off x="4649450" y="2418349"/>
            <a:ext cx="61428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6031340" y="336575"/>
            <a:ext cx="5854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35.6 Million</a:t>
            </a:r>
            <a:endParaRPr b="1" sz="6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3584055" y="2391938"/>
            <a:ext cx="147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1183075" y="1426250"/>
            <a:ext cx="15279300" cy="1417200"/>
          </a:xfrm>
          <a:prstGeom prst="roundRect">
            <a:avLst>
              <a:gd fmla="val 16667" name="adj"/>
            </a:avLst>
          </a:prstGeom>
          <a:solidFill>
            <a:srgbClr val="070707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75B3F"/>
                </a:solidFill>
                <a:latin typeface="Lato"/>
                <a:ea typeface="Lato"/>
                <a:cs typeface="Lato"/>
                <a:sym typeface="Lato"/>
              </a:rPr>
              <a:t>                       </a:t>
            </a:r>
            <a:r>
              <a:rPr lang="en-US" sz="3000">
                <a:solidFill>
                  <a:srgbClr val="C6AD5F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b="1" lang="en-US" sz="3700">
                <a:solidFill>
                  <a:srgbClr val="C6AD5F"/>
                </a:solidFill>
                <a:latin typeface="Lato"/>
                <a:ea typeface="Lato"/>
                <a:cs typeface="Lato"/>
                <a:sym typeface="Lato"/>
              </a:rPr>
              <a:t>Worldwide Population with dementia  with an increase of</a:t>
            </a:r>
            <a:endParaRPr b="1" sz="3700">
              <a:solidFill>
                <a:srgbClr val="C6AD5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899425" y="4437725"/>
            <a:ext cx="15809700" cy="14172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75B3F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                       </a:t>
            </a:r>
            <a:r>
              <a:rPr lang="en-US" sz="3000">
                <a:solidFill>
                  <a:srgbClr val="A738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000">
                <a:solidFill>
                  <a:srgbClr val="C6AD5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US" sz="3700">
                <a:solidFill>
                  <a:srgbClr val="C6AD5F"/>
                </a:solidFill>
                <a:latin typeface="Lato"/>
                <a:ea typeface="Lato"/>
                <a:cs typeface="Lato"/>
                <a:sym typeface="Lato"/>
              </a:rPr>
              <a:t>New cases every year</a:t>
            </a:r>
            <a:endParaRPr b="1" sz="3700">
              <a:solidFill>
                <a:srgbClr val="C6AD5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800900" y="7743525"/>
            <a:ext cx="16108800" cy="14172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75B3F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                 </a:t>
            </a:r>
            <a:r>
              <a:rPr b="1" lang="en-US" sz="3700">
                <a:solidFill>
                  <a:srgbClr val="C6AD5F"/>
                </a:solidFill>
                <a:latin typeface="Lato"/>
                <a:ea typeface="Lato"/>
                <a:cs typeface="Lato"/>
                <a:sym typeface="Lato"/>
              </a:rPr>
              <a:t>It is projected to be doubled</a:t>
            </a:r>
            <a:endParaRPr b="1" sz="3700">
              <a:solidFill>
                <a:srgbClr val="C6AD5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5003826" y="6529377"/>
            <a:ext cx="133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6261344" y="3340879"/>
            <a:ext cx="518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7.7 Million</a:t>
            </a:r>
            <a:endParaRPr b="1" sz="6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6402698" y="6382999"/>
            <a:ext cx="4559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By 2030</a:t>
            </a:r>
            <a:endParaRPr b="1" sz="6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5" name="Google Shape;13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2"/>
          <p:cNvSpPr txBox="1"/>
          <p:nvPr/>
        </p:nvSpPr>
        <p:spPr>
          <a:xfrm>
            <a:off x="2838725" y="3820975"/>
            <a:ext cx="1346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Evidences for the </a:t>
            </a: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Completion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3" name="Google Shape;703;p52"/>
          <p:cNvSpPr txBox="1"/>
          <p:nvPr/>
        </p:nvSpPr>
        <p:spPr>
          <a:xfrm>
            <a:off x="7186925" y="3420775"/>
            <a:ext cx="16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4" name="Google Shape;7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25" y="9482450"/>
            <a:ext cx="10203001" cy="6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53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710" name="Google Shape;710;p53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711" name="Google Shape;711;p53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2" name="Google Shape;712;p53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713" name="Google Shape;713;p53"/>
            <p:cNvSpPr txBox="1"/>
            <p:nvPr/>
          </p:nvSpPr>
          <p:spPr>
            <a:xfrm>
              <a:off x="0" y="-9525"/>
              <a:ext cx="171657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High </a:t>
              </a:r>
              <a:r>
                <a:rPr b="1" lang="en-US" sz="75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Fidelity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 Prototype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714" name="Google Shape;714;p53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5" name="Google Shape;7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3"/>
          <p:cNvSpPr txBox="1"/>
          <p:nvPr/>
        </p:nvSpPr>
        <p:spPr>
          <a:xfrm>
            <a:off x="5266050" y="9706400"/>
            <a:ext cx="780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IT20174576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Madhubhashini A.D.P.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 - 23-081</a:t>
            </a:r>
            <a:endParaRPr/>
          </a:p>
        </p:txBody>
      </p:sp>
      <p:pic>
        <p:nvPicPr>
          <p:cNvPr id="717" name="Google Shape;717;p53" title="Pavani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725" y="2350100"/>
            <a:ext cx="16243876" cy="70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54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723" name="Google Shape;723;p54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724" name="Google Shape;724;p5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5" name="Google Shape;725;p54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726" name="Google Shape;726;p54"/>
            <p:cNvSpPr txBox="1"/>
            <p:nvPr/>
          </p:nvSpPr>
          <p:spPr>
            <a:xfrm>
              <a:off x="0" y="-9525"/>
              <a:ext cx="171657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Mobile Application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 UI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727" name="Google Shape;727;p54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8" name="Google Shape;7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4"/>
          <p:cNvSpPr txBox="1"/>
          <p:nvPr/>
        </p:nvSpPr>
        <p:spPr>
          <a:xfrm>
            <a:off x="5266050" y="9706400"/>
            <a:ext cx="780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IT20174576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Madhubhashini A.D.P.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 - 23-081</a:t>
            </a:r>
            <a:endParaRPr/>
          </a:p>
        </p:txBody>
      </p:sp>
      <p:pic>
        <p:nvPicPr>
          <p:cNvPr id="730" name="Google Shape;7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825" y="2246925"/>
            <a:ext cx="3771024" cy="6857226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4"/>
          <p:cNvSpPr txBox="1"/>
          <p:nvPr/>
        </p:nvSpPr>
        <p:spPr>
          <a:xfrm>
            <a:off x="1424025" y="4324475"/>
            <a:ext cx="3295800" cy="73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Patient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Login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2" name="Google Shape;73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66775" y="1840925"/>
            <a:ext cx="4076824" cy="7441402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4"/>
          <p:cNvSpPr txBox="1"/>
          <p:nvPr/>
        </p:nvSpPr>
        <p:spPr>
          <a:xfrm>
            <a:off x="8980900" y="4324463"/>
            <a:ext cx="3295800" cy="184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Recognizing the person using the 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Rear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Camera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55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739" name="Google Shape;739;p55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740" name="Google Shape;740;p5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1" name="Google Shape;741;p55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742" name="Google Shape;742;p55"/>
            <p:cNvSpPr txBox="1"/>
            <p:nvPr/>
          </p:nvSpPr>
          <p:spPr>
            <a:xfrm>
              <a:off x="0" y="-9525"/>
              <a:ext cx="171657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Mobile Application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 UI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743" name="Google Shape;743;p55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44" name="Google Shape;7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55"/>
          <p:cNvSpPr txBox="1"/>
          <p:nvPr/>
        </p:nvSpPr>
        <p:spPr>
          <a:xfrm>
            <a:off x="5266050" y="9706400"/>
            <a:ext cx="780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IT20174576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Madhubhashini A.D.P.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 - 23-081</a:t>
            </a:r>
            <a:endParaRPr/>
          </a:p>
        </p:txBody>
      </p:sp>
      <p:sp>
        <p:nvSpPr>
          <p:cNvPr id="746" name="Google Shape;746;p55"/>
          <p:cNvSpPr txBox="1"/>
          <p:nvPr/>
        </p:nvSpPr>
        <p:spPr>
          <a:xfrm>
            <a:off x="1424025" y="4324475"/>
            <a:ext cx="3295800" cy="129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Relationship Status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55"/>
          <p:cNvSpPr txBox="1"/>
          <p:nvPr/>
        </p:nvSpPr>
        <p:spPr>
          <a:xfrm>
            <a:off x="8980900" y="4324463"/>
            <a:ext cx="3295800" cy="73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Memories Page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8" name="Google Shape;74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4075" y="2369800"/>
            <a:ext cx="3295824" cy="670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25425" y="2136275"/>
            <a:ext cx="3926500" cy="73690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56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755" name="Google Shape;755;p56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756" name="Google Shape;756;p5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p56"/>
          <p:cNvGrpSpPr/>
          <p:nvPr/>
        </p:nvGrpSpPr>
        <p:grpSpPr>
          <a:xfrm>
            <a:off x="662350" y="122796"/>
            <a:ext cx="13240625" cy="1382057"/>
            <a:chOff x="-488467" y="-1207925"/>
            <a:chExt cx="17654167" cy="3727230"/>
          </a:xfrm>
        </p:grpSpPr>
        <p:sp>
          <p:nvSpPr>
            <p:cNvPr id="758" name="Google Shape;758;p56"/>
            <p:cNvSpPr txBox="1"/>
            <p:nvPr/>
          </p:nvSpPr>
          <p:spPr>
            <a:xfrm>
              <a:off x="-488467" y="-1207925"/>
              <a:ext cx="17165700" cy="31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Code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 Snippets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759" name="Google Shape;759;p56"/>
            <p:cNvSpPr txBox="1"/>
            <p:nvPr/>
          </p:nvSpPr>
          <p:spPr>
            <a:xfrm>
              <a:off x="0" y="1938205"/>
              <a:ext cx="171657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0" name="Google Shape;7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56"/>
          <p:cNvSpPr txBox="1"/>
          <p:nvPr/>
        </p:nvSpPr>
        <p:spPr>
          <a:xfrm>
            <a:off x="5266050" y="9706400"/>
            <a:ext cx="780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IT20174576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Madhubhashini A.D.P.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 - 23-081</a:t>
            </a:r>
            <a:endParaRPr/>
          </a:p>
        </p:txBody>
      </p:sp>
      <p:pic>
        <p:nvPicPr>
          <p:cNvPr id="762" name="Google Shape;76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5" y="1384925"/>
            <a:ext cx="5435527" cy="408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7450" y="1489613"/>
            <a:ext cx="5181575" cy="387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6"/>
          <p:cNvPicPr preferRelativeResize="0"/>
          <p:nvPr/>
        </p:nvPicPr>
        <p:blipFill rotWithShape="1">
          <a:blip r:embed="rId6">
            <a:alphaModFix/>
          </a:blip>
          <a:srcRect b="8525" l="0" r="8525" t="0"/>
          <a:stretch/>
        </p:blipFill>
        <p:spPr>
          <a:xfrm>
            <a:off x="11713325" y="1504850"/>
            <a:ext cx="6447249" cy="37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100" y="6106469"/>
            <a:ext cx="6031502" cy="3320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5574" y="6174174"/>
            <a:ext cx="5385303" cy="29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02775" y="6250492"/>
            <a:ext cx="5435526" cy="2703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7"/>
          <p:cNvSpPr/>
          <p:nvPr/>
        </p:nvSpPr>
        <p:spPr>
          <a:xfrm>
            <a:off x="191989" y="0"/>
            <a:ext cx="18098991" cy="3603797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773" name="Google Shape;773;p57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283329" y="-1185153"/>
            <a:ext cx="4584141" cy="500702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57"/>
          <p:cNvSpPr/>
          <p:nvPr/>
        </p:nvSpPr>
        <p:spPr>
          <a:xfrm>
            <a:off x="3784175" y="4325650"/>
            <a:ext cx="11368557" cy="4421459"/>
          </a:xfrm>
          <a:custGeom>
            <a:rect b="b" l="l" r="r" t="t"/>
            <a:pathLst>
              <a:path extrusionOk="0" h="2600858" w="8628886">
                <a:moveTo>
                  <a:pt x="39902" y="0"/>
                </a:moveTo>
                <a:lnTo>
                  <a:pt x="8588985" y="0"/>
                </a:lnTo>
                <a:cubicBezTo>
                  <a:pt x="8599567" y="0"/>
                  <a:pt x="8609716" y="4204"/>
                  <a:pt x="8617200" y="11687"/>
                </a:cubicBezTo>
                <a:cubicBezTo>
                  <a:pt x="8624683" y="19170"/>
                  <a:pt x="8628886" y="29319"/>
                  <a:pt x="8628886" y="39902"/>
                </a:cubicBezTo>
                <a:lnTo>
                  <a:pt x="8628886" y="2560956"/>
                </a:lnTo>
                <a:cubicBezTo>
                  <a:pt x="8628886" y="2571538"/>
                  <a:pt x="8624683" y="2581688"/>
                  <a:pt x="8617200" y="2589171"/>
                </a:cubicBezTo>
                <a:cubicBezTo>
                  <a:pt x="8609716" y="2596654"/>
                  <a:pt x="8599567" y="2600858"/>
                  <a:pt x="8588985" y="2600858"/>
                </a:cubicBezTo>
                <a:lnTo>
                  <a:pt x="39902" y="2600858"/>
                </a:lnTo>
                <a:cubicBezTo>
                  <a:pt x="29319" y="2600858"/>
                  <a:pt x="19170" y="2596654"/>
                  <a:pt x="11687" y="2589171"/>
                </a:cubicBezTo>
                <a:cubicBezTo>
                  <a:pt x="4204" y="2581688"/>
                  <a:pt x="0" y="2571538"/>
                  <a:pt x="0" y="2560956"/>
                </a:cubicBezTo>
                <a:lnTo>
                  <a:pt x="0" y="39902"/>
                </a:lnTo>
                <a:cubicBezTo>
                  <a:pt x="0" y="29319"/>
                  <a:pt x="4204" y="19170"/>
                  <a:pt x="11687" y="11687"/>
                </a:cubicBezTo>
                <a:cubicBezTo>
                  <a:pt x="19170" y="4204"/>
                  <a:pt x="29319" y="0"/>
                  <a:pt x="39902" y="0"/>
                </a:cubicBezTo>
                <a:close/>
              </a:path>
            </a:pathLst>
          </a:custGeom>
          <a:solidFill>
            <a:srgbClr val="07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●</a:t>
            </a: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Train the ML model and improve the accuracy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● </a:t>
            </a: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Integrate and test the whole system together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● Import Google text -to-speech API to the application 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5" name="Google Shape;775;p57"/>
          <p:cNvSpPr/>
          <p:nvPr/>
        </p:nvSpPr>
        <p:spPr>
          <a:xfrm>
            <a:off x="0" y="0"/>
            <a:ext cx="192021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776" name="Google Shape;776;p57"/>
          <p:cNvSpPr txBox="1"/>
          <p:nvPr/>
        </p:nvSpPr>
        <p:spPr>
          <a:xfrm>
            <a:off x="3335775" y="1007125"/>
            <a:ext cx="12903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Tasks to be completed</a:t>
            </a:r>
            <a:endParaRPr b="1" sz="6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77" name="Google Shape;77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024" y="93510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57"/>
          <p:cNvSpPr txBox="1"/>
          <p:nvPr/>
        </p:nvSpPr>
        <p:spPr>
          <a:xfrm>
            <a:off x="4489850" y="9621350"/>
            <a:ext cx="724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IT20174576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Madhubhashini A.D.P.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 -23-081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58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784" name="Google Shape;784;p58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785" name="Google Shape;785;p5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6" name="Google Shape;786;p58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787" name="Google Shape;787;p58"/>
            <p:cNvSpPr txBox="1"/>
            <p:nvPr/>
          </p:nvSpPr>
          <p:spPr>
            <a:xfrm>
              <a:off x="0" y="-9525"/>
              <a:ext cx="171657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Gitlab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 Repository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788" name="Google Shape;788;p58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9" name="Google Shape;7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58"/>
          <p:cNvSpPr txBox="1"/>
          <p:nvPr/>
        </p:nvSpPr>
        <p:spPr>
          <a:xfrm>
            <a:off x="5266050" y="9706400"/>
            <a:ext cx="780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IT20174576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Madhubhashini A.D.P.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 - 23-081</a:t>
            </a:r>
            <a:endParaRPr/>
          </a:p>
        </p:txBody>
      </p:sp>
      <p:pic>
        <p:nvPicPr>
          <p:cNvPr id="791" name="Google Shape;79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141" y="2340079"/>
            <a:ext cx="14232357" cy="6424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9"/>
          <p:cNvSpPr/>
          <p:nvPr/>
        </p:nvSpPr>
        <p:spPr>
          <a:xfrm>
            <a:off x="192025" y="0"/>
            <a:ext cx="18098991" cy="10287073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797" name="Google Shape;797;p59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095162" y="-1961188"/>
            <a:ext cx="3231650" cy="7154026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59"/>
          <p:cNvSpPr/>
          <p:nvPr/>
        </p:nvSpPr>
        <p:spPr>
          <a:xfrm>
            <a:off x="0" y="0"/>
            <a:ext cx="402877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799" name="Google Shape;799;p59"/>
          <p:cNvSpPr txBox="1"/>
          <p:nvPr/>
        </p:nvSpPr>
        <p:spPr>
          <a:xfrm>
            <a:off x="6148075" y="289800"/>
            <a:ext cx="6543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800">
                <a:latin typeface="Inter"/>
                <a:ea typeface="Inter"/>
                <a:cs typeface="Inter"/>
                <a:sym typeface="Inter"/>
              </a:rPr>
              <a:t>Gantt Chart</a:t>
            </a:r>
            <a:endParaRPr b="1" sz="68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00" name="Google Shape;80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59"/>
          <p:cNvSpPr txBox="1"/>
          <p:nvPr/>
        </p:nvSpPr>
        <p:spPr>
          <a:xfrm>
            <a:off x="4042825" y="9622425"/>
            <a:ext cx="7461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IT20174576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Madhubhashini A.D.P.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|TMP23-081</a:t>
            </a:r>
            <a:endParaRPr/>
          </a:p>
        </p:txBody>
      </p:sp>
      <p:pic>
        <p:nvPicPr>
          <p:cNvPr id="802" name="Google Shape;80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1075" y="2357074"/>
            <a:ext cx="13418152" cy="5691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3" name="Google Shape;803;p59"/>
          <p:cNvCxnSpPr/>
          <p:nvPr/>
        </p:nvCxnSpPr>
        <p:spPr>
          <a:xfrm>
            <a:off x="10763225" y="2398650"/>
            <a:ext cx="16500" cy="566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7"/>
        </a:soli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" name="Google Shape;808;p60"/>
          <p:cNvGrpSpPr/>
          <p:nvPr/>
        </p:nvGrpSpPr>
        <p:grpSpPr>
          <a:xfrm>
            <a:off x="638850" y="166498"/>
            <a:ext cx="17259413" cy="9467316"/>
            <a:chOff x="0" y="-47625"/>
            <a:chExt cx="4545659" cy="2493433"/>
          </a:xfrm>
        </p:grpSpPr>
        <p:sp>
          <p:nvSpPr>
            <p:cNvPr id="809" name="Google Shape;809;p60"/>
            <p:cNvSpPr/>
            <p:nvPr/>
          </p:nvSpPr>
          <p:spPr>
            <a:xfrm>
              <a:off x="0" y="0"/>
              <a:ext cx="4545659" cy="2445808"/>
            </a:xfrm>
            <a:custGeom>
              <a:rect b="b" l="l" r="r" t="t"/>
              <a:pathLst>
                <a:path extrusionOk="0"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10" name="Google Shape;810;p60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1" name="Google Shape;811;p60"/>
          <p:cNvSpPr txBox="1"/>
          <p:nvPr/>
        </p:nvSpPr>
        <p:spPr>
          <a:xfrm>
            <a:off x="1028700" y="1019175"/>
            <a:ext cx="9879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Work Breakdown</a:t>
            </a:r>
            <a:r>
              <a:rPr b="1" lang="en-US" sz="5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5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Chart</a:t>
            </a:r>
            <a:r>
              <a:rPr b="1" lang="en-US" sz="5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/>
          </a:p>
        </p:txBody>
      </p:sp>
      <p:pic>
        <p:nvPicPr>
          <p:cNvPr id="812" name="Google Shape;8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25" y="9482450"/>
            <a:ext cx="10203001" cy="6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050" y="2052025"/>
            <a:ext cx="15579854" cy="63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61"/>
          <p:cNvSpPr/>
          <p:nvPr/>
        </p:nvSpPr>
        <p:spPr>
          <a:xfrm>
            <a:off x="106900" y="90450"/>
            <a:ext cx="246600" cy="100896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61"/>
          <p:cNvSpPr txBox="1"/>
          <p:nvPr/>
        </p:nvSpPr>
        <p:spPr>
          <a:xfrm>
            <a:off x="1069000" y="707175"/>
            <a:ext cx="624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References</a:t>
            </a:r>
            <a:endParaRPr b="1" sz="6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20" name="Google Shape;8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50" y="9493175"/>
            <a:ext cx="92392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61"/>
          <p:cNvSpPr txBox="1"/>
          <p:nvPr/>
        </p:nvSpPr>
        <p:spPr>
          <a:xfrm>
            <a:off x="1531775" y="2191800"/>
            <a:ext cx="15202800" cy="7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[</a:t>
            </a:r>
            <a:r>
              <a:rPr lang="en-US" sz="1100">
                <a:solidFill>
                  <a:schemeClr val="dk1"/>
                </a:solidFill>
              </a:rPr>
              <a:t>15]  </a:t>
            </a:r>
            <a:r>
              <a:rPr lang="en-US" sz="1100">
                <a:solidFill>
                  <a:srgbClr val="C6AD5F"/>
                </a:solidFill>
              </a:rPr>
              <a:t>	</a:t>
            </a:r>
            <a:r>
              <a:rPr lang="en-US" sz="1900">
                <a:solidFill>
                  <a:srgbClr val="C6AD5F"/>
                </a:solidFill>
              </a:rPr>
              <a:t>[1]   </a:t>
            </a:r>
            <a:r>
              <a:rPr lang="en-US" sz="2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H. </a:t>
            </a:r>
            <a:r>
              <a:rPr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M. Fardoun, A. A. Mashat, and J. Ramirez Castillo, “Recognition of familiar people with a mobile cloud architecture for Alzheimer patients,” </a:t>
            </a:r>
            <a:r>
              <a:rPr i="1"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Disabil Rehabil</a:t>
            </a:r>
            <a:r>
              <a:rPr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, vol. 39, no. 4, pp. 398–402, Feb. 2017, doi: 10.3109/09638288.2015.1025992.</a:t>
            </a:r>
            <a:endParaRPr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64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[4   </a:t>
            </a:r>
            <a:r>
              <a:rPr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	[2]   Sadjad University of Technology, Institute of Electrical and Electronics Engineers. Iran Section., and Institute of Electrical and Electronics Engineers, </a:t>
            </a:r>
            <a:r>
              <a:rPr i="1"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ICEE 2018 : 2018 26th Iranian Conference on Electrical Engineering : Sadjad University of Technology, 8-10 May 2018.</a:t>
            </a:r>
            <a:endParaRPr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[3]   N. Aljojo </a:t>
            </a:r>
            <a:r>
              <a:rPr i="1"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et al.</a:t>
            </a:r>
            <a:r>
              <a:rPr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, “Alzheimer assistant: a mobile application using Machine Learning,” </a:t>
            </a:r>
            <a:r>
              <a:rPr i="1"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Revista Română de Informatică și Automatică</a:t>
            </a:r>
            <a:r>
              <a:rPr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, vol. 30, no. 4, pp. 7–26, Dec. 2020, doi: 10.33436/v30i4y202001tant: a mobile application using Machine Learning,” </a:t>
            </a:r>
            <a:r>
              <a:rPr i="1"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Revista Română de Informatică și Automatică</a:t>
            </a:r>
            <a:r>
              <a:rPr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, vol. 30, no. 4, pp. 7–26, Dec. 2020, doi: 10.33436/v30i4y202001</a:t>
            </a:r>
            <a:endParaRPr sz="2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[4] </a:t>
            </a:r>
            <a:r>
              <a:rPr lang="en-US" sz="28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M. M. Kasar, D. Bhattacharyya, and T. H. Kim, “Face recognition using neural network: A review,” </a:t>
            </a:r>
            <a:r>
              <a:rPr i="1"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International Journal of Security and its Applications</a:t>
            </a:r>
            <a:r>
              <a:rPr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, vol. 10, no. 3, pp. 81–100, 2016, doi: 10.14257/ijsia.2016.10.3.08.</a:t>
            </a:r>
            <a:endParaRPr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[5]  </a:t>
            </a:r>
            <a:r>
              <a:rPr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Institute of Electrical and Electronics Engineers and PPG Institute of Technology, </a:t>
            </a:r>
            <a:r>
              <a:rPr i="1"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Proceedings of the 5th International Conference on Communication and Electronics Systems (ICCES 2020) : 10-12, June 2020</a:t>
            </a:r>
            <a:r>
              <a:rPr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sz="3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7"/>
          <p:cNvGrpSpPr/>
          <p:nvPr/>
        </p:nvGrpSpPr>
        <p:grpSpPr>
          <a:xfrm>
            <a:off x="192000" y="89"/>
            <a:ext cx="18088902" cy="8000987"/>
            <a:chOff x="-1240291" y="-5277180"/>
            <a:chExt cx="26814263" cy="11190192"/>
          </a:xfrm>
        </p:grpSpPr>
        <p:sp>
          <p:nvSpPr>
            <p:cNvPr id="141" name="Google Shape;141;p17"/>
            <p:cNvSpPr/>
            <p:nvPr/>
          </p:nvSpPr>
          <p:spPr>
            <a:xfrm>
              <a:off x="-1240291" y="-5277180"/>
              <a:ext cx="26814263" cy="11190192"/>
            </a:xfrm>
            <a:custGeom>
              <a:rect b="b" l="l" r="r" t="t"/>
              <a:pathLst>
                <a:path extrusionOk="0" h="2600858" w="8628886">
                  <a:moveTo>
                    <a:pt x="39902" y="0"/>
                  </a:moveTo>
                  <a:lnTo>
                    <a:pt x="8588985" y="0"/>
                  </a:lnTo>
                  <a:cubicBezTo>
                    <a:pt x="8599567" y="0"/>
                    <a:pt x="8609716" y="4204"/>
                    <a:pt x="8617200" y="11687"/>
                  </a:cubicBezTo>
                  <a:cubicBezTo>
                    <a:pt x="8624683" y="19170"/>
                    <a:pt x="8628886" y="29319"/>
                    <a:pt x="8628886" y="39902"/>
                  </a:cubicBezTo>
                  <a:lnTo>
                    <a:pt x="8628886" y="2560956"/>
                  </a:lnTo>
                  <a:cubicBezTo>
                    <a:pt x="8628886" y="2571538"/>
                    <a:pt x="8624683" y="2581688"/>
                    <a:pt x="8617200" y="2589171"/>
                  </a:cubicBezTo>
                  <a:cubicBezTo>
                    <a:pt x="8609716" y="2596654"/>
                    <a:pt x="8599567" y="2600858"/>
                    <a:pt x="8588985" y="2600858"/>
                  </a:cubicBezTo>
                  <a:lnTo>
                    <a:pt x="39902" y="2600858"/>
                  </a:lnTo>
                  <a:cubicBezTo>
                    <a:pt x="29319" y="2600858"/>
                    <a:pt x="19170" y="2596654"/>
                    <a:pt x="11687" y="2589171"/>
                  </a:cubicBezTo>
                  <a:cubicBezTo>
                    <a:pt x="4204" y="2581688"/>
                    <a:pt x="0" y="2571538"/>
                    <a:pt x="0" y="2560956"/>
                  </a:cubicBezTo>
                  <a:lnTo>
                    <a:pt x="0" y="39902"/>
                  </a:lnTo>
                  <a:cubicBezTo>
                    <a:pt x="0" y="29319"/>
                    <a:pt x="4204" y="19170"/>
                    <a:pt x="11687" y="11687"/>
                  </a:cubicBezTo>
                  <a:cubicBezTo>
                    <a:pt x="19170" y="4204"/>
                    <a:pt x="29319" y="0"/>
                    <a:pt x="39902" y="0"/>
                  </a:cubicBez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" name="Google Shape;143;p17"/>
          <p:cNvGrpSpPr/>
          <p:nvPr/>
        </p:nvGrpSpPr>
        <p:grpSpPr>
          <a:xfrm>
            <a:off x="0" y="-144661"/>
            <a:ext cx="3086100" cy="10431661"/>
            <a:chOff x="0" y="-38100"/>
            <a:chExt cx="812800" cy="2747433"/>
          </a:xfrm>
        </p:grpSpPr>
        <p:sp>
          <p:nvSpPr>
            <p:cNvPr id="144" name="Google Shape;144;p17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145" name="Google Shape;145;p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7"/>
          <p:cNvSpPr txBox="1"/>
          <p:nvPr/>
        </p:nvSpPr>
        <p:spPr>
          <a:xfrm>
            <a:off x="3761475" y="3758950"/>
            <a:ext cx="114375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Research Problem</a:t>
            </a:r>
            <a:endParaRPr sz="9600"/>
          </a:p>
        </p:txBody>
      </p:sp>
      <p:grpSp>
        <p:nvGrpSpPr>
          <p:cNvPr id="147" name="Google Shape;147;p17"/>
          <p:cNvGrpSpPr/>
          <p:nvPr/>
        </p:nvGrpSpPr>
        <p:grpSpPr>
          <a:xfrm>
            <a:off x="125" y="7833550"/>
            <a:ext cx="18288203" cy="3230782"/>
            <a:chOff x="0" y="-38100"/>
            <a:chExt cx="4766028" cy="850900"/>
          </a:xfrm>
        </p:grpSpPr>
        <p:sp>
          <p:nvSpPr>
            <p:cNvPr id="148" name="Google Shape;148;p17"/>
            <p:cNvSpPr/>
            <p:nvPr/>
          </p:nvSpPr>
          <p:spPr>
            <a:xfrm>
              <a:off x="0" y="0"/>
              <a:ext cx="4766028" cy="608078"/>
            </a:xfrm>
            <a:custGeom>
              <a:rect b="b" l="l" r="r" t="t"/>
              <a:pathLst>
                <a:path extrusionOk="0" h="608078" w="4766028">
                  <a:moveTo>
                    <a:pt x="0" y="0"/>
                  </a:moveTo>
                  <a:lnTo>
                    <a:pt x="4766028" y="0"/>
                  </a:lnTo>
                  <a:lnTo>
                    <a:pt x="4766028" y="608078"/>
                  </a:lnTo>
                  <a:lnTo>
                    <a:pt x="0" y="608078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49" name="Google Shape;149;p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0" name="Google Shape;150;p17"/>
          <p:cNvPicPr preferRelativeResize="0"/>
          <p:nvPr/>
        </p:nvPicPr>
        <p:blipFill rotWithShape="1">
          <a:blip r:embed="rId3">
            <a:alphaModFix amt="9999"/>
          </a:blip>
          <a:srcRect b="0" l="22891" r="31926" t="138"/>
          <a:stretch/>
        </p:blipFill>
        <p:spPr>
          <a:xfrm rot="5400000">
            <a:off x="4701950" y="7060522"/>
            <a:ext cx="2286000" cy="4166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824" y="9351025"/>
            <a:ext cx="3295825" cy="7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2"/>
          <p:cNvSpPr/>
          <p:nvPr/>
        </p:nvSpPr>
        <p:spPr>
          <a:xfrm rot="5400000">
            <a:off x="-4538106" y="4549001"/>
            <a:ext cx="10250206" cy="1174005"/>
          </a:xfrm>
          <a:custGeom>
            <a:rect b="b" l="l" r="r" t="t"/>
            <a:pathLst>
              <a:path extrusionOk="0" h="1745732" w="7400871">
                <a:moveTo>
                  <a:pt x="46523" y="0"/>
                </a:moveTo>
                <a:lnTo>
                  <a:pt x="7354348" y="0"/>
                </a:lnTo>
                <a:cubicBezTo>
                  <a:pt x="7380042" y="0"/>
                  <a:pt x="7400871" y="20829"/>
                  <a:pt x="7400871" y="46523"/>
                </a:cubicBezTo>
                <a:lnTo>
                  <a:pt x="7400871" y="1699210"/>
                </a:lnTo>
                <a:cubicBezTo>
                  <a:pt x="7400871" y="1724903"/>
                  <a:pt x="7380042" y="1745732"/>
                  <a:pt x="7354348" y="1745732"/>
                </a:cubicBezTo>
                <a:lnTo>
                  <a:pt x="46523" y="1745732"/>
                </a:lnTo>
                <a:cubicBezTo>
                  <a:pt x="20829" y="1745732"/>
                  <a:pt x="0" y="1724903"/>
                  <a:pt x="0" y="1699210"/>
                </a:cubicBezTo>
                <a:lnTo>
                  <a:pt x="0" y="46523"/>
                </a:lnTo>
                <a:cubicBezTo>
                  <a:pt x="0" y="20829"/>
                  <a:pt x="20829" y="0"/>
                  <a:pt x="46523" y="0"/>
                </a:cubicBezTo>
                <a:close/>
              </a:path>
            </a:pathLst>
          </a:custGeom>
          <a:solidFill>
            <a:srgbClr val="07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2"/>
          <p:cNvSpPr txBox="1"/>
          <p:nvPr/>
        </p:nvSpPr>
        <p:spPr>
          <a:xfrm>
            <a:off x="1028700" y="6219729"/>
            <a:ext cx="5367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62"/>
          <p:cNvSpPr txBox="1"/>
          <p:nvPr/>
        </p:nvSpPr>
        <p:spPr>
          <a:xfrm>
            <a:off x="2651575" y="481850"/>
            <a:ext cx="9715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Jayasinghe </a:t>
            </a: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J.M.S.U.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9" name="Google Shape;829;p62"/>
          <p:cNvSpPr txBox="1"/>
          <p:nvPr/>
        </p:nvSpPr>
        <p:spPr>
          <a:xfrm>
            <a:off x="3318825" y="4142550"/>
            <a:ext cx="76662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3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Providing a smart solution by u</a:t>
            </a:r>
            <a:r>
              <a:rPr b="1" lang="en-US" sz="2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sing voice recognition and NLP to maintain a digital audio diary by a patient as journalism helps to keep stability of memory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830" name="Google Shape;830;p62"/>
          <p:cNvSpPr/>
          <p:nvPr/>
        </p:nvSpPr>
        <p:spPr>
          <a:xfrm>
            <a:off x="12515475" y="2366950"/>
            <a:ext cx="4983300" cy="73515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62"/>
          <p:cNvSpPr/>
          <p:nvPr/>
        </p:nvSpPr>
        <p:spPr>
          <a:xfrm>
            <a:off x="1174000" y="18450"/>
            <a:ext cx="197400" cy="102501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2" name="Google Shape;8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599" y="9436000"/>
            <a:ext cx="3295825" cy="7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2450" y="3048000"/>
            <a:ext cx="4149338" cy="59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62"/>
          <p:cNvSpPr txBox="1"/>
          <p:nvPr/>
        </p:nvSpPr>
        <p:spPr>
          <a:xfrm>
            <a:off x="2651575" y="1774850"/>
            <a:ext cx="1185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BSc (Hons) in Information Technology (Specialization in Software Engineering)</a:t>
            </a:r>
            <a:endParaRPr sz="2400"/>
          </a:p>
        </p:txBody>
      </p:sp>
      <p:sp>
        <p:nvSpPr>
          <p:cNvPr id="835" name="Google Shape;835;p62"/>
          <p:cNvSpPr txBox="1"/>
          <p:nvPr/>
        </p:nvSpPr>
        <p:spPr>
          <a:xfrm>
            <a:off x="12367075" y="802350"/>
            <a:ext cx="54501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endParaRPr/>
          </a:p>
        </p:txBody>
      </p:sp>
      <p:sp>
        <p:nvSpPr>
          <p:cNvPr id="836" name="Google Shape;836;p62"/>
          <p:cNvSpPr txBox="1"/>
          <p:nvPr/>
        </p:nvSpPr>
        <p:spPr>
          <a:xfrm>
            <a:off x="4743425" y="9718450"/>
            <a:ext cx="750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3"/>
          <p:cNvSpPr txBox="1"/>
          <p:nvPr/>
        </p:nvSpPr>
        <p:spPr>
          <a:xfrm>
            <a:off x="5814500" y="931725"/>
            <a:ext cx="8452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Research </a:t>
            </a:r>
            <a:r>
              <a:rPr b="1" lang="en-US" sz="7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Gap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842" name="Google Shape;842;p63"/>
          <p:cNvSpPr/>
          <p:nvPr/>
        </p:nvSpPr>
        <p:spPr>
          <a:xfrm>
            <a:off x="778550" y="4827075"/>
            <a:ext cx="4523619" cy="3540197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cxnSp>
        <p:nvCxnSpPr>
          <p:cNvPr id="843" name="Google Shape;843;p63"/>
          <p:cNvCxnSpPr/>
          <p:nvPr/>
        </p:nvCxnSpPr>
        <p:spPr>
          <a:xfrm flipH="1" rot="10800000">
            <a:off x="2697150" y="3593600"/>
            <a:ext cx="12630600" cy="49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4" name="Google Shape;844;p63"/>
          <p:cNvCxnSpPr/>
          <p:nvPr/>
        </p:nvCxnSpPr>
        <p:spPr>
          <a:xfrm>
            <a:off x="2697150" y="3642800"/>
            <a:ext cx="0" cy="9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5" name="Google Shape;845;p63"/>
          <p:cNvCxnSpPr/>
          <p:nvPr/>
        </p:nvCxnSpPr>
        <p:spPr>
          <a:xfrm>
            <a:off x="8523375" y="3642800"/>
            <a:ext cx="0" cy="9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6" name="Google Shape;846;p63"/>
          <p:cNvCxnSpPr/>
          <p:nvPr/>
        </p:nvCxnSpPr>
        <p:spPr>
          <a:xfrm>
            <a:off x="15327700" y="3544125"/>
            <a:ext cx="0" cy="1283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47" name="Google Shape;8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25" y="9527025"/>
            <a:ext cx="3295825" cy="6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63"/>
          <p:cNvSpPr/>
          <p:nvPr/>
        </p:nvSpPr>
        <p:spPr>
          <a:xfrm>
            <a:off x="6200150" y="4827075"/>
            <a:ext cx="5036285" cy="3540197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849" name="Google Shape;849;p63"/>
          <p:cNvSpPr/>
          <p:nvPr/>
        </p:nvSpPr>
        <p:spPr>
          <a:xfrm>
            <a:off x="12665825" y="4950575"/>
            <a:ext cx="4523619" cy="341727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850" name="Google Shape;850;p63"/>
          <p:cNvSpPr txBox="1"/>
          <p:nvPr/>
        </p:nvSpPr>
        <p:spPr>
          <a:xfrm>
            <a:off x="1210050" y="4950575"/>
            <a:ext cx="3560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Personal Journal Keeping and Linguistic Complexity Predict Late-Life Dementia Risk [1]</a:t>
            </a:r>
            <a:endParaRPr b="1" sz="3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1" name="Google Shape;851;p63"/>
          <p:cNvSpPr txBox="1"/>
          <p:nvPr/>
        </p:nvSpPr>
        <p:spPr>
          <a:xfrm>
            <a:off x="12665650" y="4950575"/>
            <a:ext cx="4523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AN INDEPENDENT EVALUATION OF ‘DEMENTIA DIARIES’ [3]</a:t>
            </a:r>
            <a:endParaRPr b="1" sz="3000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2" name="Google Shape;852;p63"/>
          <p:cNvSpPr txBox="1"/>
          <p:nvPr/>
        </p:nvSpPr>
        <p:spPr>
          <a:xfrm>
            <a:off x="6600175" y="5119575"/>
            <a:ext cx="42411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Modifying the Diary Interview Method to Research the Lives of People With Dementia [2]</a:t>
            </a:r>
            <a:endParaRPr b="1" sz="3000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3" name="Google Shape;853;p63"/>
          <p:cNvSpPr txBox="1"/>
          <p:nvPr/>
        </p:nvSpPr>
        <p:spPr>
          <a:xfrm>
            <a:off x="3531650" y="9675625"/>
            <a:ext cx="939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p64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859" name="Google Shape;859;p64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860" name="Google Shape;860;p6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1" name="Google Shape;861;p64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862" name="Google Shape;862;p64"/>
            <p:cNvSpPr txBox="1"/>
            <p:nvPr/>
          </p:nvSpPr>
          <p:spPr>
            <a:xfrm>
              <a:off x="0" y="-9525"/>
              <a:ext cx="171657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Research 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Problem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863" name="Google Shape;863;p64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4" name="Google Shape;86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51174" y="4098001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64"/>
          <p:cNvSpPr/>
          <p:nvPr/>
        </p:nvSpPr>
        <p:spPr>
          <a:xfrm>
            <a:off x="1636350" y="3222213"/>
            <a:ext cx="3996300" cy="20970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Forgetting daily tasks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6" name="Google Shape;866;p64"/>
          <p:cNvSpPr/>
          <p:nvPr/>
        </p:nvSpPr>
        <p:spPr>
          <a:xfrm>
            <a:off x="1611600" y="6964900"/>
            <a:ext cx="4045800" cy="24423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Frustrations and </a:t>
            </a: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stressful</a:t>
            </a: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 behavioral patterns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67" name="Google Shape;86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28599" y="7758063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64"/>
          <p:cNvSpPr/>
          <p:nvPr/>
        </p:nvSpPr>
        <p:spPr>
          <a:xfrm>
            <a:off x="8112875" y="6964900"/>
            <a:ext cx="3996300" cy="24423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Lack of literacy and poor vocabulary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69" name="Google Shape;86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468549" y="4098001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64"/>
          <p:cNvSpPr/>
          <p:nvPr/>
        </p:nvSpPr>
        <p:spPr>
          <a:xfrm>
            <a:off x="7890950" y="3222213"/>
            <a:ext cx="4045800" cy="24423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Social isolation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71" name="Google Shape;87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781324" y="7668038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4"/>
          <p:cNvSpPr/>
          <p:nvPr/>
        </p:nvSpPr>
        <p:spPr>
          <a:xfrm>
            <a:off x="13667725" y="6964900"/>
            <a:ext cx="4045800" cy="24423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Depression and anxiety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73" name="Google Shape;87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2521624" y="4098001"/>
            <a:ext cx="837524" cy="6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2469687" y="7668038"/>
            <a:ext cx="837524" cy="6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64"/>
          <p:cNvSpPr/>
          <p:nvPr/>
        </p:nvSpPr>
        <p:spPr>
          <a:xfrm>
            <a:off x="13902975" y="3222225"/>
            <a:ext cx="3996300" cy="24423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Difficulties in communication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7" name="Google Shape;877;p64"/>
          <p:cNvSpPr txBox="1"/>
          <p:nvPr/>
        </p:nvSpPr>
        <p:spPr>
          <a:xfrm>
            <a:off x="3760250" y="9680775"/>
            <a:ext cx="8377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2" name="Google Shape;882;p65"/>
          <p:cNvGrpSpPr/>
          <p:nvPr/>
        </p:nvGrpSpPr>
        <p:grpSpPr>
          <a:xfrm>
            <a:off x="96000" y="-180825"/>
            <a:ext cx="7863978" cy="10467894"/>
            <a:chOff x="0" y="-47625"/>
            <a:chExt cx="1957382" cy="2756958"/>
          </a:xfrm>
        </p:grpSpPr>
        <p:sp>
          <p:nvSpPr>
            <p:cNvPr id="883" name="Google Shape;883;p65"/>
            <p:cNvSpPr/>
            <p:nvPr/>
          </p:nvSpPr>
          <p:spPr>
            <a:xfrm>
              <a:off x="0" y="0"/>
              <a:ext cx="1957382" cy="2709333"/>
            </a:xfrm>
            <a:custGeom>
              <a:rect b="b" l="l" r="r" t="t"/>
              <a:pathLst>
                <a:path extrusionOk="0" h="2709333" w="1957382">
                  <a:moveTo>
                    <a:pt x="0" y="0"/>
                  </a:moveTo>
                  <a:lnTo>
                    <a:pt x="1957382" y="0"/>
                  </a:lnTo>
                  <a:lnTo>
                    <a:pt x="19573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884" name="Google Shape;884;p65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5" name="Google Shape;885;p65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886" name="Google Shape;886;p65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887" name="Google Shape;887;p6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8" name="Google Shape;888;p65"/>
          <p:cNvSpPr txBox="1"/>
          <p:nvPr/>
        </p:nvSpPr>
        <p:spPr>
          <a:xfrm>
            <a:off x="981925" y="699491"/>
            <a:ext cx="56601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Research Objectives</a:t>
            </a:r>
            <a:endParaRPr/>
          </a:p>
        </p:txBody>
      </p:sp>
      <p:sp>
        <p:nvSpPr>
          <p:cNvPr id="889" name="Google Shape;889;p65"/>
          <p:cNvSpPr txBox="1"/>
          <p:nvPr/>
        </p:nvSpPr>
        <p:spPr>
          <a:xfrm>
            <a:off x="698263" y="4037400"/>
            <a:ext cx="62274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300" rtl="0" algn="l">
              <a:lnSpc>
                <a:spcPct val="150000"/>
              </a:lnSpc>
              <a:spcBef>
                <a:spcPts val="300"/>
              </a:spcBef>
              <a:spcAft>
                <a:spcPts val="800"/>
              </a:spcAft>
              <a:buNone/>
            </a:pPr>
            <a:r>
              <a:rPr b="1" lang="en-US" sz="27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Improving the cognitive </a:t>
            </a:r>
            <a:r>
              <a:rPr b="1" lang="en-US" sz="27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independence</a:t>
            </a:r>
            <a:r>
              <a:rPr b="1" lang="en-US" sz="27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and wellbeing of dementia patients by motivating them to maintain a digital audio diary.</a:t>
            </a:r>
            <a:endParaRPr b="1" sz="27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90" name="Google Shape;890;p65"/>
          <p:cNvCxnSpPr/>
          <p:nvPr/>
        </p:nvCxnSpPr>
        <p:spPr>
          <a:xfrm flipH="1" rot="10800000">
            <a:off x="7527975" y="2598500"/>
            <a:ext cx="4938000" cy="323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1" name="Google Shape;891;p65"/>
          <p:cNvCxnSpPr/>
          <p:nvPr/>
        </p:nvCxnSpPr>
        <p:spPr>
          <a:xfrm>
            <a:off x="7581625" y="5829500"/>
            <a:ext cx="5180400" cy="9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2" name="Google Shape;892;p65"/>
          <p:cNvCxnSpPr/>
          <p:nvPr/>
        </p:nvCxnSpPr>
        <p:spPr>
          <a:xfrm>
            <a:off x="7507625" y="5854800"/>
            <a:ext cx="5328600" cy="2590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3" name="Google Shape;893;p65"/>
          <p:cNvSpPr/>
          <p:nvPr/>
        </p:nvSpPr>
        <p:spPr>
          <a:xfrm>
            <a:off x="12836125" y="353900"/>
            <a:ext cx="4781400" cy="2590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Inter"/>
                <a:ea typeface="Inter"/>
                <a:cs typeface="Inter"/>
                <a:sym typeface="Inter"/>
              </a:rPr>
              <a:t>Speech recognition and voice detection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4" name="Google Shape;894;p65"/>
          <p:cNvSpPr/>
          <p:nvPr/>
        </p:nvSpPr>
        <p:spPr>
          <a:xfrm>
            <a:off x="12846250" y="3628400"/>
            <a:ext cx="4781400" cy="2590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Converting speech to text using NLP algorithms to ease maintaining diaries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5" name="Google Shape;895;p65"/>
          <p:cNvSpPr/>
          <p:nvPr/>
        </p:nvSpPr>
        <p:spPr>
          <a:xfrm>
            <a:off x="12889775" y="6979100"/>
            <a:ext cx="4781400" cy="2709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Prediction of summarized speeches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96" name="Google Shape;896;p65"/>
          <p:cNvCxnSpPr/>
          <p:nvPr/>
        </p:nvCxnSpPr>
        <p:spPr>
          <a:xfrm>
            <a:off x="1093650" y="3437225"/>
            <a:ext cx="5007900" cy="0"/>
          </a:xfrm>
          <a:prstGeom prst="straightConnector1">
            <a:avLst/>
          </a:prstGeom>
          <a:noFill/>
          <a:ln cap="flat" cmpd="sng" w="9525">
            <a:solidFill>
              <a:srgbClr val="D75B3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65"/>
          <p:cNvSpPr txBox="1"/>
          <p:nvPr/>
        </p:nvSpPr>
        <p:spPr>
          <a:xfrm>
            <a:off x="7959975" y="9689000"/>
            <a:ext cx="10008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6"/>
          <p:cNvSpPr/>
          <p:nvPr/>
        </p:nvSpPr>
        <p:spPr>
          <a:xfrm>
            <a:off x="192014" y="2910950"/>
            <a:ext cx="18098991" cy="3603797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903" name="Google Shape;903;p66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984250" y="2209350"/>
            <a:ext cx="3231650" cy="5007001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66"/>
          <p:cNvSpPr/>
          <p:nvPr/>
        </p:nvSpPr>
        <p:spPr>
          <a:xfrm>
            <a:off x="0" y="0"/>
            <a:ext cx="192021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905" name="Google Shape;905;p66"/>
          <p:cNvSpPr txBox="1"/>
          <p:nvPr/>
        </p:nvSpPr>
        <p:spPr>
          <a:xfrm>
            <a:off x="4572000" y="4066350"/>
            <a:ext cx="6537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latin typeface="Inter"/>
                <a:ea typeface="Inter"/>
                <a:cs typeface="Inter"/>
                <a:sym typeface="Inter"/>
              </a:rPr>
              <a:t>Methodology</a:t>
            </a:r>
            <a:endParaRPr b="1" sz="7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06" name="Google Shape;90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66"/>
          <p:cNvSpPr txBox="1"/>
          <p:nvPr/>
        </p:nvSpPr>
        <p:spPr>
          <a:xfrm>
            <a:off x="3760250" y="9680775"/>
            <a:ext cx="8899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7"/>
          <p:cNvSpPr/>
          <p:nvPr/>
        </p:nvSpPr>
        <p:spPr>
          <a:xfrm>
            <a:off x="32900" y="41125"/>
            <a:ext cx="18288000" cy="7401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67"/>
          <p:cNvSpPr/>
          <p:nvPr/>
        </p:nvSpPr>
        <p:spPr>
          <a:xfrm rot="5400000">
            <a:off x="-4374700" y="5188825"/>
            <a:ext cx="9555300" cy="7401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67"/>
          <p:cNvSpPr/>
          <p:nvPr/>
        </p:nvSpPr>
        <p:spPr>
          <a:xfrm flipH="1">
            <a:off x="32850" y="41125"/>
            <a:ext cx="197400" cy="1028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67"/>
          <p:cNvSpPr txBox="1"/>
          <p:nvPr/>
        </p:nvSpPr>
        <p:spPr>
          <a:xfrm>
            <a:off x="3760250" y="1493025"/>
            <a:ext cx="11036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Inter"/>
                <a:ea typeface="Inter"/>
                <a:cs typeface="Inter"/>
                <a:sym typeface="Inter"/>
              </a:rPr>
              <a:t>System Overview </a:t>
            </a:r>
            <a:r>
              <a:rPr b="1" lang="en-US" sz="6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Diagram</a:t>
            </a:r>
            <a:endParaRPr b="1" sz="6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16" name="Google Shape;9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900" y="3026275"/>
            <a:ext cx="11734050" cy="6015962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67"/>
          <p:cNvSpPr txBox="1"/>
          <p:nvPr/>
        </p:nvSpPr>
        <p:spPr>
          <a:xfrm>
            <a:off x="3760250" y="9680775"/>
            <a:ext cx="876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7"/>
        </a:solid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68"/>
          <p:cNvPicPr preferRelativeResize="0"/>
          <p:nvPr/>
        </p:nvPicPr>
        <p:blipFill rotWithShape="1">
          <a:blip r:embed="rId3">
            <a:alphaModFix amt="8000"/>
          </a:blip>
          <a:srcRect b="28681" l="0" r="0" t="-107604"/>
          <a:stretch/>
        </p:blipFill>
        <p:spPr>
          <a:xfrm rot="5400000">
            <a:off x="2465471" y="-3082849"/>
            <a:ext cx="15176326" cy="18317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4" name="Google Shape;924;p68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925" name="Google Shape;925;p68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926" name="Google Shape;926;p6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7" name="Google Shape;927;p68"/>
          <p:cNvSpPr txBox="1"/>
          <p:nvPr/>
        </p:nvSpPr>
        <p:spPr>
          <a:xfrm>
            <a:off x="1390157" y="2328037"/>
            <a:ext cx="1526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28" name="Google Shape;928;p68"/>
          <p:cNvSpPr txBox="1"/>
          <p:nvPr/>
        </p:nvSpPr>
        <p:spPr>
          <a:xfrm>
            <a:off x="4022300" y="697875"/>
            <a:ext cx="11020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Tools and technologies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29" name="Google Shape;929;p68"/>
          <p:cNvSpPr/>
          <p:nvPr/>
        </p:nvSpPr>
        <p:spPr>
          <a:xfrm>
            <a:off x="2253100" y="7577300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50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Firebase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0" name="Google Shape;930;p68"/>
          <p:cNvSpPr/>
          <p:nvPr/>
        </p:nvSpPr>
        <p:spPr>
          <a:xfrm>
            <a:off x="13487275" y="7530150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     Python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1" name="Google Shape;931;p68"/>
          <p:cNvSpPr/>
          <p:nvPr/>
        </p:nvSpPr>
        <p:spPr>
          <a:xfrm>
            <a:off x="13359250" y="3293500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   GitLab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32" name="Google Shape;93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1775" y="5215880"/>
            <a:ext cx="1626804" cy="18913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68"/>
          <p:cNvSpPr/>
          <p:nvPr/>
        </p:nvSpPr>
        <p:spPr>
          <a:xfrm>
            <a:off x="2253100" y="3413325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Reactnative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34" name="Google Shape;93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147" y="3249048"/>
            <a:ext cx="3069266" cy="18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68"/>
          <p:cNvPicPr preferRelativeResize="0"/>
          <p:nvPr/>
        </p:nvPicPr>
        <p:blipFill rotWithShape="1">
          <a:blip r:embed="rId6">
            <a:alphaModFix/>
          </a:blip>
          <a:srcRect b="9609" l="-5150" r="5149" t="-9610"/>
          <a:stretch/>
        </p:blipFill>
        <p:spPr>
          <a:xfrm>
            <a:off x="6694509" y="5391750"/>
            <a:ext cx="2707314" cy="20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68"/>
          <p:cNvSpPr/>
          <p:nvPr/>
        </p:nvSpPr>
        <p:spPr>
          <a:xfrm>
            <a:off x="2281200" y="5519888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50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MongoDB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37" name="Google Shape;937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22963" y="3323513"/>
            <a:ext cx="1784400" cy="14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91575" y="7516650"/>
            <a:ext cx="2741225" cy="14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" y="9525550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68"/>
          <p:cNvSpPr txBox="1"/>
          <p:nvPr/>
        </p:nvSpPr>
        <p:spPr>
          <a:xfrm>
            <a:off x="3450875" y="9634700"/>
            <a:ext cx="764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81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9"/>
          <p:cNvSpPr txBox="1"/>
          <p:nvPr/>
        </p:nvSpPr>
        <p:spPr>
          <a:xfrm>
            <a:off x="2598475" y="855200"/>
            <a:ext cx="1346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Techniques and </a:t>
            </a: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Algorithms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6" name="Google Shape;946;p69"/>
          <p:cNvSpPr/>
          <p:nvPr/>
        </p:nvSpPr>
        <p:spPr>
          <a:xfrm>
            <a:off x="1685725" y="3429000"/>
            <a:ext cx="6191700" cy="51723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Linear Predictive Coding (LPC)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Pre processing in feature extraction of voice     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React native package for speech to text conversion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Google voice to text API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6AD5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7" name="Google Shape;947;p69"/>
          <p:cNvSpPr/>
          <p:nvPr/>
        </p:nvSpPr>
        <p:spPr>
          <a:xfrm>
            <a:off x="10467975" y="3420775"/>
            <a:ext cx="5970000" cy="517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Hidden Markov Model (HMM) </a:t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a statistical model used in speech recognition</a:t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6AD5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8" name="Google Shape;948;p69"/>
          <p:cNvSpPr txBox="1"/>
          <p:nvPr/>
        </p:nvSpPr>
        <p:spPr>
          <a:xfrm>
            <a:off x="10595825" y="6742800"/>
            <a:ext cx="565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Artificial Neural Network (ANN) [5]</a:t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9" name="Google Shape;949;p69"/>
          <p:cNvSpPr txBox="1"/>
          <p:nvPr/>
        </p:nvSpPr>
        <p:spPr>
          <a:xfrm>
            <a:off x="7186925" y="3420775"/>
            <a:ext cx="16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0" name="Google Shape;95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69"/>
          <p:cNvSpPr txBox="1"/>
          <p:nvPr/>
        </p:nvSpPr>
        <p:spPr>
          <a:xfrm>
            <a:off x="3849475" y="9779100"/>
            <a:ext cx="91605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0"/>
          <p:cNvSpPr txBox="1"/>
          <p:nvPr/>
        </p:nvSpPr>
        <p:spPr>
          <a:xfrm>
            <a:off x="2838725" y="3820975"/>
            <a:ext cx="1346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Evidences for the </a:t>
            </a: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Completion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7" name="Google Shape;957;p70"/>
          <p:cNvSpPr txBox="1"/>
          <p:nvPr/>
        </p:nvSpPr>
        <p:spPr>
          <a:xfrm>
            <a:off x="7186925" y="3420775"/>
            <a:ext cx="16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8" name="Google Shape;95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9525550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0"/>
          <p:cNvSpPr txBox="1"/>
          <p:nvPr/>
        </p:nvSpPr>
        <p:spPr>
          <a:xfrm>
            <a:off x="3295825" y="9779100"/>
            <a:ext cx="10335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71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965" name="Google Shape;965;p71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966" name="Google Shape;966;p7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7" name="Google Shape;967;p71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968" name="Google Shape;968;p71"/>
            <p:cNvSpPr txBox="1"/>
            <p:nvPr/>
          </p:nvSpPr>
          <p:spPr>
            <a:xfrm>
              <a:off x="0" y="-9525"/>
              <a:ext cx="171657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High </a:t>
              </a:r>
              <a:r>
                <a:rPr b="1" lang="en-US" sz="75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Fidelity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 Prototype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969" name="Google Shape;969;p71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0" name="Google Shape;97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71"/>
          <p:cNvSpPr txBox="1"/>
          <p:nvPr/>
        </p:nvSpPr>
        <p:spPr>
          <a:xfrm>
            <a:off x="3760250" y="9680775"/>
            <a:ext cx="8377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/>
          </a:p>
        </p:txBody>
      </p:sp>
      <p:pic>
        <p:nvPicPr>
          <p:cNvPr id="972" name="Google Shape;972;p71" title="Shaini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725" y="2350100"/>
            <a:ext cx="16309100" cy="70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/>
          <p:nvPr/>
        </p:nvSpPr>
        <p:spPr>
          <a:xfrm>
            <a:off x="1414350" y="1659025"/>
            <a:ext cx="4136400" cy="2043600"/>
          </a:xfrm>
          <a:prstGeom prst="roundRect">
            <a:avLst>
              <a:gd fmla="val 16667" name="adj"/>
            </a:avLst>
          </a:prstGeom>
          <a:solidFill>
            <a:srgbClr val="C6AD5F">
              <a:alpha val="64709"/>
            </a:srgbClr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Affects the quality of life</a:t>
            </a:r>
            <a:endParaRPr b="1" sz="3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6925289" y="271375"/>
            <a:ext cx="5359500" cy="2043600"/>
          </a:xfrm>
          <a:prstGeom prst="roundRect">
            <a:avLst>
              <a:gd fmla="val 16667" name="adj"/>
            </a:avLst>
          </a:prstGeom>
          <a:solidFill>
            <a:srgbClr val="C6AD5F">
              <a:alpha val="64709"/>
            </a:srgbClr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Lack of </a:t>
            </a:r>
            <a:r>
              <a:rPr b="1" lang="en-US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accessibility</a:t>
            </a:r>
            <a:r>
              <a:rPr b="1" lang="en-US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options in available tools</a:t>
            </a:r>
            <a:endParaRPr b="1" sz="3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1126700" y="5378758"/>
            <a:ext cx="5012700" cy="1906500"/>
          </a:xfrm>
          <a:prstGeom prst="roundRect">
            <a:avLst>
              <a:gd fmla="val 16667" name="adj"/>
            </a:avLst>
          </a:prstGeom>
          <a:solidFill>
            <a:srgbClr val="C6AD5F">
              <a:alpha val="64709"/>
            </a:srgbClr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Lack of resources in available mediums</a:t>
            </a:r>
            <a:endParaRPr b="1" sz="3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6234326" y="7689625"/>
            <a:ext cx="5647200" cy="1906500"/>
          </a:xfrm>
          <a:prstGeom prst="roundRect">
            <a:avLst>
              <a:gd fmla="val 16667" name="adj"/>
            </a:avLst>
          </a:prstGeom>
          <a:solidFill>
            <a:srgbClr val="C6AD5F">
              <a:alpha val="64709"/>
            </a:srgbClr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Caregivers cannot always be available, whenever needed</a:t>
            </a:r>
            <a:endParaRPr b="1" sz="3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12654849" y="5971645"/>
            <a:ext cx="5173500" cy="2232000"/>
          </a:xfrm>
          <a:prstGeom prst="roundRect">
            <a:avLst>
              <a:gd fmla="val 16667" name="adj"/>
            </a:avLst>
          </a:prstGeom>
          <a:solidFill>
            <a:srgbClr val="C6AD5F">
              <a:alpha val="64709"/>
            </a:srgbClr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Caregivers lack the expertise to handle the patient</a:t>
            </a:r>
            <a:endParaRPr b="1"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12815647" y="2646625"/>
            <a:ext cx="5012700" cy="2043600"/>
          </a:xfrm>
          <a:prstGeom prst="roundRect">
            <a:avLst>
              <a:gd fmla="val 16667" name="adj"/>
            </a:avLst>
          </a:prstGeom>
          <a:solidFill>
            <a:srgbClr val="C6AD5F">
              <a:alpha val="64709"/>
            </a:srgbClr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Affording a caregiver is costly</a:t>
            </a:r>
            <a:endParaRPr b="1" sz="3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8250" y="-25"/>
            <a:ext cx="255900" cy="1028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279575" y="-25"/>
            <a:ext cx="364200" cy="102870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882" y="2793361"/>
            <a:ext cx="3603295" cy="4417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7" name="Google Shape;977;p72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978" name="Google Shape;978;p72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979" name="Google Shape;979;p7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0" name="Google Shape;980;p72"/>
          <p:cNvGrpSpPr/>
          <p:nvPr/>
        </p:nvGrpSpPr>
        <p:grpSpPr>
          <a:xfrm>
            <a:off x="830400" y="327506"/>
            <a:ext cx="13072575" cy="2370398"/>
            <a:chOff x="-264400" y="-934925"/>
            <a:chExt cx="17430100" cy="3160530"/>
          </a:xfrm>
        </p:grpSpPr>
        <p:sp>
          <p:nvSpPr>
            <p:cNvPr id="981" name="Google Shape;981;p72"/>
            <p:cNvSpPr txBox="1"/>
            <p:nvPr/>
          </p:nvSpPr>
          <p:spPr>
            <a:xfrm>
              <a:off x="-264400" y="-934925"/>
              <a:ext cx="171657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Mobile Application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 UI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982" name="Google Shape;982;p72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83" name="Google Shape;9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72"/>
          <p:cNvSpPr txBox="1"/>
          <p:nvPr/>
        </p:nvSpPr>
        <p:spPr>
          <a:xfrm>
            <a:off x="3760250" y="9680775"/>
            <a:ext cx="8377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85" name="Google Shape;98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500" y="1559975"/>
            <a:ext cx="3490475" cy="7756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37100" y="1559980"/>
            <a:ext cx="3490468" cy="7756595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72"/>
          <p:cNvSpPr txBox="1"/>
          <p:nvPr/>
        </p:nvSpPr>
        <p:spPr>
          <a:xfrm>
            <a:off x="1189825" y="4312350"/>
            <a:ext cx="3000000" cy="166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Audio diary page</a:t>
            </a:r>
            <a:endParaRPr/>
          </a:p>
        </p:txBody>
      </p:sp>
      <p:sp>
        <p:nvSpPr>
          <p:cNvPr id="988" name="Google Shape;988;p72"/>
          <p:cNvSpPr txBox="1"/>
          <p:nvPr/>
        </p:nvSpPr>
        <p:spPr>
          <a:xfrm>
            <a:off x="9137750" y="4490300"/>
            <a:ext cx="3000000" cy="166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Voice recorder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73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994" name="Google Shape;994;p73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995" name="Google Shape;995;p73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6" name="Google Shape;996;p73"/>
          <p:cNvGrpSpPr/>
          <p:nvPr/>
        </p:nvGrpSpPr>
        <p:grpSpPr>
          <a:xfrm>
            <a:off x="830400" y="327506"/>
            <a:ext cx="13072575" cy="2370398"/>
            <a:chOff x="-264400" y="-934925"/>
            <a:chExt cx="17430100" cy="3160530"/>
          </a:xfrm>
        </p:grpSpPr>
        <p:sp>
          <p:nvSpPr>
            <p:cNvPr id="997" name="Google Shape;997;p73"/>
            <p:cNvSpPr txBox="1"/>
            <p:nvPr/>
          </p:nvSpPr>
          <p:spPr>
            <a:xfrm>
              <a:off x="-264400" y="-934925"/>
              <a:ext cx="171657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Mobile Application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 UI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998" name="Google Shape;998;p73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99" name="Google Shape;9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73"/>
          <p:cNvSpPr txBox="1"/>
          <p:nvPr/>
        </p:nvSpPr>
        <p:spPr>
          <a:xfrm>
            <a:off x="3760250" y="9680775"/>
            <a:ext cx="8377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01" name="Google Shape;100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2301" y="1670587"/>
            <a:ext cx="3490475" cy="775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63875" y="1670605"/>
            <a:ext cx="3490468" cy="7756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73"/>
          <p:cNvSpPr txBox="1"/>
          <p:nvPr/>
        </p:nvSpPr>
        <p:spPr>
          <a:xfrm>
            <a:off x="1572000" y="4240063"/>
            <a:ext cx="3000000" cy="166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 voice recording</a:t>
            </a:r>
            <a:endParaRPr/>
          </a:p>
        </p:txBody>
      </p:sp>
      <p:sp>
        <p:nvSpPr>
          <p:cNvPr id="1004" name="Google Shape;1004;p73"/>
          <p:cNvSpPr txBox="1"/>
          <p:nvPr/>
        </p:nvSpPr>
        <p:spPr>
          <a:xfrm>
            <a:off x="9695750" y="4415925"/>
            <a:ext cx="3000000" cy="166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conversion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Google Shape;1009;p74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1010" name="Google Shape;1010;p74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011" name="Google Shape;1011;p7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2" name="Google Shape;1012;p74"/>
          <p:cNvGrpSpPr/>
          <p:nvPr/>
        </p:nvGrpSpPr>
        <p:grpSpPr>
          <a:xfrm>
            <a:off x="830400" y="327506"/>
            <a:ext cx="13072575" cy="2370398"/>
            <a:chOff x="-264400" y="-934925"/>
            <a:chExt cx="17430100" cy="3160530"/>
          </a:xfrm>
        </p:grpSpPr>
        <p:sp>
          <p:nvSpPr>
            <p:cNvPr id="1013" name="Google Shape;1013;p74"/>
            <p:cNvSpPr txBox="1"/>
            <p:nvPr/>
          </p:nvSpPr>
          <p:spPr>
            <a:xfrm>
              <a:off x="-264400" y="-934925"/>
              <a:ext cx="171657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Mobile Application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 UI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1014" name="Google Shape;1014;p74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15" name="Google Shape;101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74"/>
          <p:cNvSpPr txBox="1"/>
          <p:nvPr/>
        </p:nvSpPr>
        <p:spPr>
          <a:xfrm>
            <a:off x="3760250" y="9680775"/>
            <a:ext cx="8377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17" name="Google Shape;101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8" y="1463975"/>
            <a:ext cx="3583450" cy="796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61825" y="1464000"/>
            <a:ext cx="3583450" cy="796321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74"/>
          <p:cNvSpPr txBox="1"/>
          <p:nvPr/>
        </p:nvSpPr>
        <p:spPr>
          <a:xfrm>
            <a:off x="830400" y="4614450"/>
            <a:ext cx="3000000" cy="166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Calendar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page</a:t>
            </a:r>
            <a:endParaRPr/>
          </a:p>
        </p:txBody>
      </p:sp>
      <p:sp>
        <p:nvSpPr>
          <p:cNvPr id="1020" name="Google Shape;1020;p74"/>
          <p:cNvSpPr txBox="1"/>
          <p:nvPr/>
        </p:nvSpPr>
        <p:spPr>
          <a:xfrm>
            <a:off x="9522275" y="4738175"/>
            <a:ext cx="3000000" cy="166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Diary records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oogle Shape;1025;p75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1026" name="Google Shape;1026;p75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027" name="Google Shape;1027;p7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8" name="Google Shape;1028;p75"/>
          <p:cNvGrpSpPr/>
          <p:nvPr/>
        </p:nvGrpSpPr>
        <p:grpSpPr>
          <a:xfrm>
            <a:off x="1028700" y="586581"/>
            <a:ext cx="12874275" cy="2111323"/>
            <a:chOff x="0" y="-589492"/>
            <a:chExt cx="17165700" cy="2815097"/>
          </a:xfrm>
        </p:grpSpPr>
        <p:sp>
          <p:nvSpPr>
            <p:cNvPr id="1029" name="Google Shape;1029;p75"/>
            <p:cNvSpPr txBox="1"/>
            <p:nvPr/>
          </p:nvSpPr>
          <p:spPr>
            <a:xfrm>
              <a:off x="0" y="-589492"/>
              <a:ext cx="171657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Code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 Snippets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1030" name="Google Shape;1030;p75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1" name="Google Shape;103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75"/>
          <p:cNvSpPr txBox="1"/>
          <p:nvPr/>
        </p:nvSpPr>
        <p:spPr>
          <a:xfrm>
            <a:off x="3760250" y="9680775"/>
            <a:ext cx="8377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33" name="Google Shape;103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521" y="1915101"/>
            <a:ext cx="7314175" cy="383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4850" y="1915100"/>
            <a:ext cx="8858791" cy="38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6524" y="5902126"/>
            <a:ext cx="7377901" cy="362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71588" y="5902125"/>
            <a:ext cx="6645313" cy="36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76"/>
          <p:cNvSpPr/>
          <p:nvPr/>
        </p:nvSpPr>
        <p:spPr>
          <a:xfrm>
            <a:off x="192000" y="0"/>
            <a:ext cx="18098991" cy="3117439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1042" name="Google Shape;1042;p76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283329" y="-1185153"/>
            <a:ext cx="4584141" cy="500702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76"/>
          <p:cNvSpPr/>
          <p:nvPr/>
        </p:nvSpPr>
        <p:spPr>
          <a:xfrm>
            <a:off x="4333400" y="3610425"/>
            <a:ext cx="9621208" cy="5682875"/>
          </a:xfrm>
          <a:custGeom>
            <a:rect b="b" l="l" r="r" t="t"/>
            <a:pathLst>
              <a:path extrusionOk="0" h="2600858" w="8628886">
                <a:moveTo>
                  <a:pt x="39902" y="0"/>
                </a:moveTo>
                <a:lnTo>
                  <a:pt x="8588985" y="0"/>
                </a:lnTo>
                <a:cubicBezTo>
                  <a:pt x="8599567" y="0"/>
                  <a:pt x="8609716" y="4204"/>
                  <a:pt x="8617200" y="11687"/>
                </a:cubicBezTo>
                <a:cubicBezTo>
                  <a:pt x="8624683" y="19170"/>
                  <a:pt x="8628886" y="29319"/>
                  <a:pt x="8628886" y="39902"/>
                </a:cubicBezTo>
                <a:lnTo>
                  <a:pt x="8628886" y="2560956"/>
                </a:lnTo>
                <a:cubicBezTo>
                  <a:pt x="8628886" y="2571538"/>
                  <a:pt x="8624683" y="2581688"/>
                  <a:pt x="8617200" y="2589171"/>
                </a:cubicBezTo>
                <a:cubicBezTo>
                  <a:pt x="8609716" y="2596654"/>
                  <a:pt x="8599567" y="2600858"/>
                  <a:pt x="8588985" y="2600858"/>
                </a:cubicBezTo>
                <a:lnTo>
                  <a:pt x="39902" y="2600858"/>
                </a:lnTo>
                <a:cubicBezTo>
                  <a:pt x="29319" y="2600858"/>
                  <a:pt x="19170" y="2596654"/>
                  <a:pt x="11687" y="2589171"/>
                </a:cubicBezTo>
                <a:cubicBezTo>
                  <a:pt x="4204" y="2581688"/>
                  <a:pt x="0" y="2571538"/>
                  <a:pt x="0" y="2560956"/>
                </a:cubicBezTo>
                <a:lnTo>
                  <a:pt x="0" y="39902"/>
                </a:lnTo>
                <a:cubicBezTo>
                  <a:pt x="0" y="29319"/>
                  <a:pt x="4204" y="19170"/>
                  <a:pt x="11687" y="11687"/>
                </a:cubicBezTo>
                <a:cubicBezTo>
                  <a:pt x="19170" y="4204"/>
                  <a:pt x="29319" y="0"/>
                  <a:pt x="39902" y="0"/>
                </a:cubicBezTo>
                <a:close/>
              </a:path>
            </a:pathLst>
          </a:custGeom>
          <a:solidFill>
            <a:srgbClr val="07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AD5F"/>
              </a:buClr>
              <a:buSzPts val="3600"/>
              <a:buFont typeface="Inter"/>
              <a:buChar char="●"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Train models and improve accuracy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AD5F"/>
              </a:buClr>
              <a:buSzPts val="3600"/>
              <a:buFont typeface="Inter"/>
              <a:buChar char="●"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Implementing text summarization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AD5F"/>
              </a:buClr>
              <a:buSzPts val="3600"/>
              <a:buFont typeface="Inter"/>
              <a:buChar char="●"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Integrate and test the whole system together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AD5F"/>
              </a:buClr>
              <a:buSzPts val="3600"/>
              <a:buFont typeface="Inter"/>
              <a:buChar char="●"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Commercialize the application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4" name="Google Shape;1044;p76"/>
          <p:cNvSpPr/>
          <p:nvPr/>
        </p:nvSpPr>
        <p:spPr>
          <a:xfrm>
            <a:off x="0" y="0"/>
            <a:ext cx="192021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1045" name="Google Shape;1045;p76"/>
          <p:cNvSpPr txBox="1"/>
          <p:nvPr/>
        </p:nvSpPr>
        <p:spPr>
          <a:xfrm>
            <a:off x="3669300" y="601300"/>
            <a:ext cx="11274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Tasks to be completed</a:t>
            </a:r>
            <a:endParaRPr b="1" sz="7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46" name="Google Shape;104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76"/>
          <p:cNvSpPr txBox="1"/>
          <p:nvPr/>
        </p:nvSpPr>
        <p:spPr>
          <a:xfrm>
            <a:off x="3920175" y="9680775"/>
            <a:ext cx="1017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oogle Shape;1052;p77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1053" name="Google Shape;1053;p77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054" name="Google Shape;1054;p7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77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1056" name="Google Shape;1056;p77"/>
            <p:cNvSpPr txBox="1"/>
            <p:nvPr/>
          </p:nvSpPr>
          <p:spPr>
            <a:xfrm>
              <a:off x="0" y="-9525"/>
              <a:ext cx="171657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Gitlab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 Repository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1057" name="Google Shape;1057;p77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8" name="Google Shape;105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77"/>
          <p:cNvSpPr txBox="1"/>
          <p:nvPr/>
        </p:nvSpPr>
        <p:spPr>
          <a:xfrm>
            <a:off x="3760250" y="9680775"/>
            <a:ext cx="8377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60" name="Google Shape;106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474" y="2197854"/>
            <a:ext cx="13964890" cy="6678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8"/>
          <p:cNvSpPr/>
          <p:nvPr/>
        </p:nvSpPr>
        <p:spPr>
          <a:xfrm>
            <a:off x="192025" y="0"/>
            <a:ext cx="18098991" cy="10287073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1066" name="Google Shape;1066;p78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095162" y="-1961188"/>
            <a:ext cx="3231650" cy="715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78"/>
          <p:cNvSpPr/>
          <p:nvPr/>
        </p:nvSpPr>
        <p:spPr>
          <a:xfrm>
            <a:off x="0" y="0"/>
            <a:ext cx="402877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1068" name="Google Shape;1068;p78"/>
          <p:cNvSpPr txBox="1"/>
          <p:nvPr/>
        </p:nvSpPr>
        <p:spPr>
          <a:xfrm>
            <a:off x="5386075" y="366000"/>
            <a:ext cx="6537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latin typeface="Inter"/>
                <a:ea typeface="Inter"/>
                <a:cs typeface="Inter"/>
                <a:sym typeface="Inter"/>
              </a:rPr>
              <a:t>Gantt Chart</a:t>
            </a:r>
            <a:endParaRPr b="1" sz="7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69" name="Google Shape;106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1100" y="2466663"/>
            <a:ext cx="12620900" cy="53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78"/>
          <p:cNvSpPr txBox="1"/>
          <p:nvPr/>
        </p:nvSpPr>
        <p:spPr>
          <a:xfrm>
            <a:off x="3821800" y="9780800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072" name="Google Shape;1072;p78"/>
          <p:cNvCxnSpPr/>
          <p:nvPr/>
        </p:nvCxnSpPr>
        <p:spPr>
          <a:xfrm>
            <a:off x="10597150" y="2468800"/>
            <a:ext cx="43800" cy="535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79"/>
          <p:cNvSpPr txBox="1"/>
          <p:nvPr/>
        </p:nvSpPr>
        <p:spPr>
          <a:xfrm>
            <a:off x="3757925" y="52650"/>
            <a:ext cx="12038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Inter"/>
                <a:ea typeface="Inter"/>
                <a:cs typeface="Inter"/>
                <a:sym typeface="Inter"/>
              </a:rPr>
              <a:t>Work Break</a:t>
            </a:r>
            <a:r>
              <a:rPr b="1" lang="en-US" sz="6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down Structure</a:t>
            </a:r>
            <a:endParaRPr b="1" sz="6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8" name="Google Shape;1078;p79"/>
          <p:cNvSpPr txBox="1"/>
          <p:nvPr/>
        </p:nvSpPr>
        <p:spPr>
          <a:xfrm>
            <a:off x="2618900" y="1356825"/>
            <a:ext cx="13428300" cy="1223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300" rtl="0" algn="l">
              <a:lnSpc>
                <a:spcPct val="150000"/>
              </a:lnSpc>
              <a:spcBef>
                <a:spcPts val="3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Improving the cognitive independence and wellbeing of dementia patients by motivating them to maintain a digital audio diary.</a:t>
            </a:r>
            <a:endParaRPr b="1" sz="2900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9" name="Google Shape;1079;p79"/>
          <p:cNvSpPr/>
          <p:nvPr/>
        </p:nvSpPr>
        <p:spPr>
          <a:xfrm>
            <a:off x="3209425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Requirement Analysis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0" name="Google Shape;1080;p79"/>
          <p:cNvSpPr/>
          <p:nvPr/>
        </p:nvSpPr>
        <p:spPr>
          <a:xfrm>
            <a:off x="188525" y="3792675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Feasibility Study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1" name="Google Shape;1081;p79"/>
          <p:cNvSpPr/>
          <p:nvPr/>
        </p:nvSpPr>
        <p:spPr>
          <a:xfrm>
            <a:off x="6230313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Design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2" name="Google Shape;1082;p79"/>
          <p:cNvSpPr/>
          <p:nvPr/>
        </p:nvSpPr>
        <p:spPr>
          <a:xfrm>
            <a:off x="9290038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Implementation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3" name="Google Shape;1083;p79"/>
          <p:cNvSpPr/>
          <p:nvPr/>
        </p:nvSpPr>
        <p:spPr>
          <a:xfrm>
            <a:off x="12369188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Testing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4" name="Google Shape;1084;p79"/>
          <p:cNvSpPr/>
          <p:nvPr/>
        </p:nvSpPr>
        <p:spPr>
          <a:xfrm>
            <a:off x="15448350" y="3792675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Documentation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085" name="Google Shape;1085;p79"/>
          <p:cNvCxnSpPr/>
          <p:nvPr/>
        </p:nvCxnSpPr>
        <p:spPr>
          <a:xfrm>
            <a:off x="1274550" y="3161838"/>
            <a:ext cx="15738900" cy="4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6" name="Google Shape;1086;p79"/>
          <p:cNvCxnSpPr>
            <a:stCxn id="1080" idx="0"/>
            <a:endCxn id="1080" idx="0"/>
          </p:cNvCxnSpPr>
          <p:nvPr/>
        </p:nvCxnSpPr>
        <p:spPr>
          <a:xfrm>
            <a:off x="1481525" y="37926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7" name="Google Shape;1087;p79"/>
          <p:cNvCxnSpPr>
            <a:stCxn id="1079" idx="0"/>
            <a:endCxn id="1079" idx="0"/>
          </p:cNvCxnSpPr>
          <p:nvPr/>
        </p:nvCxnSpPr>
        <p:spPr>
          <a:xfrm>
            <a:off x="4502425" y="38297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8" name="Google Shape;1088;p79"/>
          <p:cNvSpPr/>
          <p:nvPr/>
        </p:nvSpPr>
        <p:spPr>
          <a:xfrm>
            <a:off x="188525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Identifying the problem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89" name="Google Shape;1089;p79"/>
          <p:cNvSpPr/>
          <p:nvPr/>
        </p:nvSpPr>
        <p:spPr>
          <a:xfrm>
            <a:off x="165750" y="6425325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Design s Solution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90" name="Google Shape;1090;p79"/>
          <p:cNvSpPr/>
          <p:nvPr/>
        </p:nvSpPr>
        <p:spPr>
          <a:xfrm>
            <a:off x="188525" y="774165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Literature Review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91" name="Google Shape;1091;p79"/>
          <p:cNvSpPr/>
          <p:nvPr/>
        </p:nvSpPr>
        <p:spPr>
          <a:xfrm>
            <a:off x="3209425" y="774165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Well Optimized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92" name="Google Shape;1092;p79"/>
          <p:cNvSpPr/>
          <p:nvPr/>
        </p:nvSpPr>
        <p:spPr>
          <a:xfrm>
            <a:off x="3209425" y="649855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Analize Requirements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93" name="Google Shape;1093;p79"/>
          <p:cNvSpPr/>
          <p:nvPr/>
        </p:nvSpPr>
        <p:spPr>
          <a:xfrm>
            <a:off x="3209425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Gather Requirements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94" name="Google Shape;1094;p79"/>
          <p:cNvSpPr/>
          <p:nvPr/>
        </p:nvSpPr>
        <p:spPr>
          <a:xfrm>
            <a:off x="6253088" y="63883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Inter SemiBold"/>
                <a:ea typeface="Inter SemiBold"/>
                <a:cs typeface="Inter SemiBold"/>
                <a:sym typeface="Inter SemiBold"/>
              </a:rPr>
              <a:t>Interface Design</a:t>
            </a:r>
            <a:endParaRPr sz="16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95" name="Google Shape;1095;p79"/>
          <p:cNvSpPr/>
          <p:nvPr/>
        </p:nvSpPr>
        <p:spPr>
          <a:xfrm>
            <a:off x="6230325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System Design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96" name="Google Shape;1096;p79"/>
          <p:cNvSpPr/>
          <p:nvPr/>
        </p:nvSpPr>
        <p:spPr>
          <a:xfrm>
            <a:off x="9308138" y="63883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Implementation of generated text based mechanisms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97" name="Google Shape;1097;p79"/>
          <p:cNvSpPr/>
          <p:nvPr/>
        </p:nvSpPr>
        <p:spPr>
          <a:xfrm>
            <a:off x="9296750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Implementation</a:t>
            </a: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 of voice recognition and speech to text conversion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98" name="Google Shape;1098;p79"/>
          <p:cNvSpPr/>
          <p:nvPr/>
        </p:nvSpPr>
        <p:spPr>
          <a:xfrm>
            <a:off x="12363175" y="76676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User Acceptance 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99" name="Google Shape;1099;p79"/>
          <p:cNvSpPr/>
          <p:nvPr/>
        </p:nvSpPr>
        <p:spPr>
          <a:xfrm>
            <a:off x="12363200" y="63883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Integration 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100" name="Google Shape;1100;p79"/>
          <p:cNvSpPr/>
          <p:nvPr/>
        </p:nvSpPr>
        <p:spPr>
          <a:xfrm>
            <a:off x="12372525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Unit 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101" name="Google Shape;1101;p79"/>
          <p:cNvSpPr/>
          <p:nvPr/>
        </p:nvSpPr>
        <p:spPr>
          <a:xfrm>
            <a:off x="12363175" y="89469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System 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102" name="Google Shape;1102;p79"/>
          <p:cNvSpPr/>
          <p:nvPr/>
        </p:nvSpPr>
        <p:spPr>
          <a:xfrm>
            <a:off x="15448300" y="9057975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Final Report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103" name="Google Shape;1103;p79"/>
          <p:cNvSpPr/>
          <p:nvPr/>
        </p:nvSpPr>
        <p:spPr>
          <a:xfrm>
            <a:off x="15448300" y="774165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Research Paper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104" name="Google Shape;1104;p79"/>
          <p:cNvSpPr/>
          <p:nvPr/>
        </p:nvSpPr>
        <p:spPr>
          <a:xfrm>
            <a:off x="15418250" y="6425325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Project Proposal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105" name="Google Shape;1105;p79"/>
          <p:cNvSpPr/>
          <p:nvPr/>
        </p:nvSpPr>
        <p:spPr>
          <a:xfrm>
            <a:off x="15448300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Project Charter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06" name="Google Shape;110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9420425"/>
            <a:ext cx="3295825" cy="761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7" name="Google Shape;1107;p79"/>
          <p:cNvCxnSpPr>
            <a:endCxn id="1081" idx="0"/>
          </p:cNvCxnSpPr>
          <p:nvPr/>
        </p:nvCxnSpPr>
        <p:spPr>
          <a:xfrm>
            <a:off x="7515813" y="3182900"/>
            <a:ext cx="7500" cy="6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79"/>
          <p:cNvCxnSpPr/>
          <p:nvPr/>
        </p:nvCxnSpPr>
        <p:spPr>
          <a:xfrm>
            <a:off x="10402238" y="3161850"/>
            <a:ext cx="7500" cy="6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79"/>
          <p:cNvCxnSpPr/>
          <p:nvPr/>
        </p:nvCxnSpPr>
        <p:spPr>
          <a:xfrm>
            <a:off x="13658438" y="3211350"/>
            <a:ext cx="7500" cy="6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79"/>
          <p:cNvCxnSpPr/>
          <p:nvPr/>
        </p:nvCxnSpPr>
        <p:spPr>
          <a:xfrm>
            <a:off x="16914638" y="3182900"/>
            <a:ext cx="7500" cy="6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p79"/>
          <p:cNvCxnSpPr/>
          <p:nvPr/>
        </p:nvCxnSpPr>
        <p:spPr>
          <a:xfrm>
            <a:off x="4498663" y="3161850"/>
            <a:ext cx="7500" cy="6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p79"/>
          <p:cNvCxnSpPr/>
          <p:nvPr/>
        </p:nvCxnSpPr>
        <p:spPr>
          <a:xfrm>
            <a:off x="1373188" y="3105600"/>
            <a:ext cx="7500" cy="6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3" name="Google Shape;1113;p79"/>
          <p:cNvSpPr txBox="1"/>
          <p:nvPr/>
        </p:nvSpPr>
        <p:spPr>
          <a:xfrm>
            <a:off x="3400750" y="9658275"/>
            <a:ext cx="8073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80"/>
          <p:cNvSpPr/>
          <p:nvPr/>
        </p:nvSpPr>
        <p:spPr>
          <a:xfrm>
            <a:off x="106900" y="90450"/>
            <a:ext cx="246600" cy="100896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80"/>
          <p:cNvSpPr txBox="1"/>
          <p:nvPr/>
        </p:nvSpPr>
        <p:spPr>
          <a:xfrm>
            <a:off x="1069000" y="707175"/>
            <a:ext cx="624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References</a:t>
            </a:r>
            <a:endParaRPr b="1" sz="6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20" name="Google Shape;11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80"/>
          <p:cNvSpPr txBox="1"/>
          <p:nvPr/>
        </p:nvSpPr>
        <p:spPr>
          <a:xfrm>
            <a:off x="1490000" y="1641375"/>
            <a:ext cx="16336800" cy="89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[1]  Personal Journal Keeping and Linguistic Complexity Predict Late-Life Dementia Risk: The Cache County Journal Pilot Study, Jessica J. Weyerman, Cassidy Rose, and Maria C. Norton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[2] Modifying the Diary Interview Method to Research the Lives of People With Dementia, Ruth Bartlett, originally published online 3 October 2012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[3] An independent evaluation of ‘Dementia Diaries’. Woodall, J and Surr, C and Kinsella, K and Bunyan, A (2016)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[4] Speech to text and text to speech recognition systems-Areview 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Ayushi Trivedi,Navya Pant, Pinal Shah,Simran Sonik and Supriya Agrawal 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DepartmentofComputerScience, NMIMS University,Mumbai,India.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[5] Speech to text conversion and summarization for effective 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understanding and documentation Vinnarasu A., Deepa V. Jose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Department of Computer Science, CHRIST (Deemed to be University), India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22" name="Google Shape;1122;p80"/>
          <p:cNvSpPr txBox="1"/>
          <p:nvPr/>
        </p:nvSpPr>
        <p:spPr>
          <a:xfrm>
            <a:off x="3760250" y="9680775"/>
            <a:ext cx="972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|   Jayasinghe J.M.S.U.</a:t>
            </a: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81"/>
          <p:cNvSpPr/>
          <p:nvPr/>
        </p:nvSpPr>
        <p:spPr>
          <a:xfrm rot="5400000">
            <a:off x="-4538106" y="4549001"/>
            <a:ext cx="10250206" cy="1174005"/>
          </a:xfrm>
          <a:custGeom>
            <a:rect b="b" l="l" r="r" t="t"/>
            <a:pathLst>
              <a:path extrusionOk="0" h="1745732" w="7400871">
                <a:moveTo>
                  <a:pt x="46523" y="0"/>
                </a:moveTo>
                <a:lnTo>
                  <a:pt x="7354348" y="0"/>
                </a:lnTo>
                <a:cubicBezTo>
                  <a:pt x="7380042" y="0"/>
                  <a:pt x="7400871" y="20829"/>
                  <a:pt x="7400871" y="46523"/>
                </a:cubicBezTo>
                <a:lnTo>
                  <a:pt x="7400871" y="1699210"/>
                </a:lnTo>
                <a:cubicBezTo>
                  <a:pt x="7400871" y="1724903"/>
                  <a:pt x="7380042" y="1745732"/>
                  <a:pt x="7354348" y="1745732"/>
                </a:cubicBezTo>
                <a:lnTo>
                  <a:pt x="46523" y="1745732"/>
                </a:lnTo>
                <a:cubicBezTo>
                  <a:pt x="20829" y="1745732"/>
                  <a:pt x="0" y="1724903"/>
                  <a:pt x="0" y="1699210"/>
                </a:cubicBezTo>
                <a:lnTo>
                  <a:pt x="0" y="46523"/>
                </a:lnTo>
                <a:cubicBezTo>
                  <a:pt x="0" y="20829"/>
                  <a:pt x="20829" y="0"/>
                  <a:pt x="46523" y="0"/>
                </a:cubicBezTo>
                <a:close/>
              </a:path>
            </a:pathLst>
          </a:custGeom>
          <a:solidFill>
            <a:srgbClr val="07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81"/>
          <p:cNvSpPr txBox="1"/>
          <p:nvPr/>
        </p:nvSpPr>
        <p:spPr>
          <a:xfrm>
            <a:off x="1028700" y="6219729"/>
            <a:ext cx="5367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81"/>
          <p:cNvSpPr txBox="1"/>
          <p:nvPr/>
        </p:nvSpPr>
        <p:spPr>
          <a:xfrm>
            <a:off x="3128500" y="523425"/>
            <a:ext cx="883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Hiththatiyage </a:t>
            </a: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D.K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0" name="Google Shape;1130;p81"/>
          <p:cNvSpPr txBox="1"/>
          <p:nvPr/>
        </p:nvSpPr>
        <p:spPr>
          <a:xfrm>
            <a:off x="3585225" y="5077875"/>
            <a:ext cx="7666200" cy="3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3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Improving cognitive independence of dementia patients by directing them to the appropriate music therapy sessions while analyzing their emotional state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131" name="Google Shape;1131;p81"/>
          <p:cNvSpPr/>
          <p:nvPr/>
        </p:nvSpPr>
        <p:spPr>
          <a:xfrm>
            <a:off x="12515475" y="2366950"/>
            <a:ext cx="4983300" cy="73515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2" name="Google Shape;113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5800" y="2649388"/>
            <a:ext cx="4522651" cy="67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81"/>
          <p:cNvSpPr/>
          <p:nvPr/>
        </p:nvSpPr>
        <p:spPr>
          <a:xfrm>
            <a:off x="1174000" y="18450"/>
            <a:ext cx="197400" cy="102501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4" name="Google Shape;113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399" y="9436000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81"/>
          <p:cNvSpPr txBox="1"/>
          <p:nvPr/>
        </p:nvSpPr>
        <p:spPr>
          <a:xfrm>
            <a:off x="4864625" y="9718450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Hiththatiyage D.K 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6" name="Google Shape;1136;p81"/>
          <p:cNvSpPr txBox="1"/>
          <p:nvPr/>
        </p:nvSpPr>
        <p:spPr>
          <a:xfrm>
            <a:off x="4120575" y="1772263"/>
            <a:ext cx="1224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BSc (Hons) in Information Technology (Specialization in Software Engineering)</a:t>
            </a:r>
            <a:endParaRPr/>
          </a:p>
        </p:txBody>
      </p:sp>
      <p:sp>
        <p:nvSpPr>
          <p:cNvPr id="1137" name="Google Shape;1137;p81"/>
          <p:cNvSpPr txBox="1"/>
          <p:nvPr/>
        </p:nvSpPr>
        <p:spPr>
          <a:xfrm>
            <a:off x="11417925" y="608175"/>
            <a:ext cx="65070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/>
          <p:nvPr/>
        </p:nvSpPr>
        <p:spPr>
          <a:xfrm>
            <a:off x="4934662" y="2306775"/>
            <a:ext cx="8056880" cy="3034792"/>
          </a:xfrm>
          <a:custGeom>
            <a:rect b="b" l="l" r="r" t="t"/>
            <a:pathLst>
              <a:path extrusionOk="0" h="406400" w="812800">
                <a:moveTo>
                  <a:pt x="0" y="0"/>
                </a:moveTo>
                <a:lnTo>
                  <a:pt x="812800" y="0"/>
                </a:lnTo>
                <a:lnTo>
                  <a:pt x="812800" y="406400"/>
                </a:lnTo>
                <a:lnTo>
                  <a:pt x="0" y="406400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171" name="Google Shape;171;p19"/>
          <p:cNvSpPr/>
          <p:nvPr/>
        </p:nvSpPr>
        <p:spPr>
          <a:xfrm>
            <a:off x="235824" y="6971800"/>
            <a:ext cx="4052033" cy="249350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172" name="Google Shape;172;p19"/>
          <p:cNvSpPr txBox="1"/>
          <p:nvPr/>
        </p:nvSpPr>
        <p:spPr>
          <a:xfrm>
            <a:off x="4038325" y="476450"/>
            <a:ext cx="1099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Research </a:t>
            </a:r>
            <a:r>
              <a:rPr b="1" lang="en-US" sz="7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Objectives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13446275" y="6971800"/>
            <a:ext cx="4240996" cy="249350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174" name="Google Shape;174;p19"/>
          <p:cNvSpPr txBox="1"/>
          <p:nvPr/>
        </p:nvSpPr>
        <p:spPr>
          <a:xfrm>
            <a:off x="5830650" y="2577375"/>
            <a:ext cx="6626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To explore and identify the feasible solutions to develop a smart solution to improve the quality of life and independence of Dementia patients</a:t>
            </a:r>
            <a:endParaRPr b="1" sz="3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75" name="Google Shape;175;p19"/>
          <p:cNvCxnSpPr/>
          <p:nvPr/>
        </p:nvCxnSpPr>
        <p:spPr>
          <a:xfrm>
            <a:off x="8798650" y="5070975"/>
            <a:ext cx="13800" cy="962100"/>
          </a:xfrm>
          <a:prstGeom prst="straightConnector1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19"/>
          <p:cNvCxnSpPr/>
          <p:nvPr/>
        </p:nvCxnSpPr>
        <p:spPr>
          <a:xfrm flipH="1" rot="10800000">
            <a:off x="2647800" y="5996788"/>
            <a:ext cx="12630600" cy="49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19"/>
          <p:cNvCxnSpPr/>
          <p:nvPr/>
        </p:nvCxnSpPr>
        <p:spPr>
          <a:xfrm>
            <a:off x="2697150" y="6011025"/>
            <a:ext cx="0" cy="9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19"/>
          <p:cNvCxnSpPr/>
          <p:nvPr/>
        </p:nvCxnSpPr>
        <p:spPr>
          <a:xfrm>
            <a:off x="6451175" y="6063700"/>
            <a:ext cx="0" cy="9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19"/>
          <p:cNvCxnSpPr/>
          <p:nvPr/>
        </p:nvCxnSpPr>
        <p:spPr>
          <a:xfrm>
            <a:off x="10834325" y="6011175"/>
            <a:ext cx="0" cy="9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19"/>
          <p:cNvCxnSpPr/>
          <p:nvPr/>
        </p:nvCxnSpPr>
        <p:spPr>
          <a:xfrm>
            <a:off x="15278400" y="6011025"/>
            <a:ext cx="0" cy="9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25" y="9527025"/>
            <a:ext cx="3295825" cy="6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438300" y="7025800"/>
            <a:ext cx="3377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Analyze wandering and predict future movement.</a:t>
            </a:r>
            <a:endParaRPr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13618125" y="7202600"/>
            <a:ext cx="3640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Feelings detection mechanism to provide musical ther</a:t>
            </a: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py</a:t>
            </a:r>
            <a:r>
              <a:rPr lang="en-U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sessions</a:t>
            </a:r>
            <a:r>
              <a:rPr lang="en-U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4572000" y="6971800"/>
            <a:ext cx="4240996" cy="249350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185" name="Google Shape;185;p19"/>
          <p:cNvSpPr/>
          <p:nvPr/>
        </p:nvSpPr>
        <p:spPr>
          <a:xfrm>
            <a:off x="9189550" y="6971800"/>
            <a:ext cx="4052033" cy="249350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186" name="Google Shape;186;p19"/>
          <p:cNvSpPr txBox="1"/>
          <p:nvPr/>
        </p:nvSpPr>
        <p:spPr>
          <a:xfrm>
            <a:off x="4670338" y="7234125"/>
            <a:ext cx="40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9391900" y="7202600"/>
            <a:ext cx="3477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Maintain a digital diary via voice recognition for mental stability.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5000200" y="7256650"/>
            <a:ext cx="3477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Face recognition system to detect loved ones and relatives.</a:t>
            </a:r>
            <a:endParaRPr b="1"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82"/>
          <p:cNvSpPr txBox="1"/>
          <p:nvPr/>
        </p:nvSpPr>
        <p:spPr>
          <a:xfrm>
            <a:off x="5814500" y="931725"/>
            <a:ext cx="8452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Research </a:t>
            </a:r>
            <a:r>
              <a:rPr b="1" lang="en-US" sz="7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Gap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1143" name="Google Shape;1143;p82"/>
          <p:cNvSpPr/>
          <p:nvPr/>
        </p:nvSpPr>
        <p:spPr>
          <a:xfrm>
            <a:off x="778550" y="4827075"/>
            <a:ext cx="4523619" cy="249350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cxnSp>
        <p:nvCxnSpPr>
          <p:cNvPr id="1144" name="Google Shape;1144;p82"/>
          <p:cNvCxnSpPr/>
          <p:nvPr/>
        </p:nvCxnSpPr>
        <p:spPr>
          <a:xfrm flipH="1" rot="10800000">
            <a:off x="2697150" y="3593600"/>
            <a:ext cx="12630600" cy="49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5" name="Google Shape;1145;p82"/>
          <p:cNvCxnSpPr/>
          <p:nvPr/>
        </p:nvCxnSpPr>
        <p:spPr>
          <a:xfrm>
            <a:off x="2697150" y="3642800"/>
            <a:ext cx="0" cy="9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6" name="Google Shape;1146;p82"/>
          <p:cNvCxnSpPr/>
          <p:nvPr/>
        </p:nvCxnSpPr>
        <p:spPr>
          <a:xfrm>
            <a:off x="8523375" y="3642800"/>
            <a:ext cx="0" cy="9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7" name="Google Shape;1147;p82"/>
          <p:cNvCxnSpPr/>
          <p:nvPr/>
        </p:nvCxnSpPr>
        <p:spPr>
          <a:xfrm>
            <a:off x="15327700" y="3544125"/>
            <a:ext cx="0" cy="1283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48" name="Google Shape;114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25" y="9527025"/>
            <a:ext cx="3295825" cy="6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82"/>
          <p:cNvSpPr/>
          <p:nvPr/>
        </p:nvSpPr>
        <p:spPr>
          <a:xfrm>
            <a:off x="6200150" y="4827075"/>
            <a:ext cx="5036285" cy="249350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1150" name="Google Shape;1150;p82"/>
          <p:cNvSpPr/>
          <p:nvPr/>
        </p:nvSpPr>
        <p:spPr>
          <a:xfrm>
            <a:off x="12665825" y="4950575"/>
            <a:ext cx="4821031" cy="249350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1151" name="Google Shape;1151;p82"/>
          <p:cNvSpPr txBox="1"/>
          <p:nvPr/>
        </p:nvSpPr>
        <p:spPr>
          <a:xfrm>
            <a:off x="1214925" y="5427325"/>
            <a:ext cx="3924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Inter SemiBold"/>
                <a:ea typeface="Inter SemiBold"/>
                <a:cs typeface="Inter SemiBold"/>
                <a:sym typeface="Inter SemiBold"/>
              </a:rPr>
              <a:t>Emotion Based Music Player[1]</a:t>
            </a:r>
            <a:endParaRPr sz="36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152" name="Google Shape;1152;p82"/>
          <p:cNvSpPr txBox="1"/>
          <p:nvPr/>
        </p:nvSpPr>
        <p:spPr>
          <a:xfrm>
            <a:off x="12815925" y="5196475"/>
            <a:ext cx="4821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Alive Inside: Developing mobile apps for the cognitively impaired[3]</a:t>
            </a:r>
            <a:endParaRPr b="1" sz="3000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3" name="Google Shape;1153;p82"/>
          <p:cNvSpPr txBox="1"/>
          <p:nvPr/>
        </p:nvSpPr>
        <p:spPr>
          <a:xfrm>
            <a:off x="6600175" y="5196475"/>
            <a:ext cx="4241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Real-time EEG-based emotion recognition for music therapy [2]</a:t>
            </a:r>
            <a:endParaRPr b="1" sz="3000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4" name="Google Shape;1154;p82"/>
          <p:cNvSpPr txBox="1"/>
          <p:nvPr/>
        </p:nvSpPr>
        <p:spPr>
          <a:xfrm>
            <a:off x="4333875" y="9603900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|   Hiththatiyage D.K 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9" name="Google Shape;1159;p83"/>
          <p:cNvGrpSpPr/>
          <p:nvPr/>
        </p:nvGrpSpPr>
        <p:grpSpPr>
          <a:xfrm>
            <a:off x="0" y="-144661"/>
            <a:ext cx="3086100" cy="10431661"/>
            <a:chOff x="0" y="-38100"/>
            <a:chExt cx="812800" cy="2747433"/>
          </a:xfrm>
        </p:grpSpPr>
        <p:sp>
          <p:nvSpPr>
            <p:cNvPr id="1160" name="Google Shape;1160;p83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161" name="Google Shape;1161;p8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83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1163" name="Google Shape;1163;p83"/>
            <p:cNvSpPr txBox="1"/>
            <p:nvPr/>
          </p:nvSpPr>
          <p:spPr>
            <a:xfrm>
              <a:off x="0" y="-9525"/>
              <a:ext cx="171657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Research 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Problem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1164" name="Google Shape;1164;p83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5" name="Google Shape;116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25549" y="5521813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83"/>
          <p:cNvSpPr/>
          <p:nvPr/>
        </p:nvSpPr>
        <p:spPr>
          <a:xfrm>
            <a:off x="1636350" y="4188938"/>
            <a:ext cx="3996300" cy="20970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Caregivers lack the expertise to assist patients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7" name="Google Shape;1167;p83"/>
          <p:cNvSpPr/>
          <p:nvPr/>
        </p:nvSpPr>
        <p:spPr>
          <a:xfrm>
            <a:off x="1611600" y="6964900"/>
            <a:ext cx="4045800" cy="24423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Third prty not being available all thetime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68" name="Google Shape;116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28599" y="7758063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83"/>
          <p:cNvSpPr/>
          <p:nvPr/>
        </p:nvSpPr>
        <p:spPr>
          <a:xfrm>
            <a:off x="8112875" y="6964900"/>
            <a:ext cx="3996300" cy="24423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Existing</a:t>
            </a: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 tools lacks the </a:t>
            </a: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accessibility</a:t>
            </a: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 for dementia patients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70" name="Google Shape;117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604249" y="5003776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83"/>
          <p:cNvSpPr/>
          <p:nvPr/>
        </p:nvSpPr>
        <p:spPr>
          <a:xfrm>
            <a:off x="7895850" y="4016288"/>
            <a:ext cx="4045800" cy="24423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Inability to </a:t>
            </a: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control</a:t>
            </a: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emotional</a:t>
            </a: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 changes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72" name="Google Shape;117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781324" y="7668038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83"/>
          <p:cNvSpPr/>
          <p:nvPr/>
        </p:nvSpPr>
        <p:spPr>
          <a:xfrm>
            <a:off x="13667725" y="6964900"/>
            <a:ext cx="4045800" cy="24423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Music recommendations are ineffective in elevating mood 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74" name="Google Shape;117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2385924" y="4800913"/>
            <a:ext cx="837524" cy="6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2469687" y="7668038"/>
            <a:ext cx="837524" cy="6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83"/>
          <p:cNvSpPr/>
          <p:nvPr/>
        </p:nvSpPr>
        <p:spPr>
          <a:xfrm>
            <a:off x="13667725" y="3922350"/>
            <a:ext cx="3996300" cy="24423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Emotional responses frequently vary 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78" name="Google Shape;1178;p83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Hiththatiyage D.K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3" name="Google Shape;1183;p84"/>
          <p:cNvGrpSpPr/>
          <p:nvPr/>
        </p:nvGrpSpPr>
        <p:grpSpPr>
          <a:xfrm>
            <a:off x="95994" y="-180826"/>
            <a:ext cx="7431936" cy="10467826"/>
            <a:chOff x="0" y="-47625"/>
            <a:chExt cx="1957382" cy="2756958"/>
          </a:xfrm>
        </p:grpSpPr>
        <p:sp>
          <p:nvSpPr>
            <p:cNvPr id="1184" name="Google Shape;1184;p84"/>
            <p:cNvSpPr/>
            <p:nvPr/>
          </p:nvSpPr>
          <p:spPr>
            <a:xfrm>
              <a:off x="0" y="0"/>
              <a:ext cx="1957382" cy="2709333"/>
            </a:xfrm>
            <a:custGeom>
              <a:rect b="b" l="l" r="r" t="t"/>
              <a:pathLst>
                <a:path extrusionOk="0" h="2709333" w="1957382">
                  <a:moveTo>
                    <a:pt x="0" y="0"/>
                  </a:moveTo>
                  <a:lnTo>
                    <a:pt x="1957382" y="0"/>
                  </a:lnTo>
                  <a:lnTo>
                    <a:pt x="19573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185" name="Google Shape;1185;p8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6" name="Google Shape;1186;p84"/>
          <p:cNvGrpSpPr/>
          <p:nvPr/>
        </p:nvGrpSpPr>
        <p:grpSpPr>
          <a:xfrm>
            <a:off x="0" y="-144661"/>
            <a:ext cx="3086100" cy="10431661"/>
            <a:chOff x="0" y="-38100"/>
            <a:chExt cx="812800" cy="2747433"/>
          </a:xfrm>
        </p:grpSpPr>
        <p:sp>
          <p:nvSpPr>
            <p:cNvPr id="1187" name="Google Shape;1187;p84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1188" name="Google Shape;1188;p8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9" name="Google Shape;1189;p84"/>
          <p:cNvSpPr txBox="1"/>
          <p:nvPr/>
        </p:nvSpPr>
        <p:spPr>
          <a:xfrm>
            <a:off x="981925" y="699491"/>
            <a:ext cx="56601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Research Objectives</a:t>
            </a:r>
            <a:endParaRPr/>
          </a:p>
        </p:txBody>
      </p:sp>
      <p:sp>
        <p:nvSpPr>
          <p:cNvPr id="1190" name="Google Shape;1190;p84"/>
          <p:cNvSpPr txBox="1"/>
          <p:nvPr/>
        </p:nvSpPr>
        <p:spPr>
          <a:xfrm>
            <a:off x="698288" y="4521200"/>
            <a:ext cx="62274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300" rtl="0" algn="l">
              <a:lnSpc>
                <a:spcPct val="150000"/>
              </a:lnSpc>
              <a:spcBef>
                <a:spcPts val="300"/>
              </a:spcBef>
              <a:spcAft>
                <a:spcPts val="800"/>
              </a:spcAft>
              <a:buNone/>
            </a:pPr>
            <a:r>
              <a:rPr b="1" lang="en-US" sz="29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Improving cognitive independence of dementia patients by directing them to the appropriate music therapy sessions while analyzing their emotional state</a:t>
            </a:r>
            <a:endParaRPr b="1" sz="29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191" name="Google Shape;1191;p84"/>
          <p:cNvCxnSpPr/>
          <p:nvPr/>
        </p:nvCxnSpPr>
        <p:spPr>
          <a:xfrm flipH="1" rot="10800000">
            <a:off x="7527975" y="2598500"/>
            <a:ext cx="4938000" cy="323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2" name="Google Shape;1192;p84"/>
          <p:cNvCxnSpPr/>
          <p:nvPr/>
        </p:nvCxnSpPr>
        <p:spPr>
          <a:xfrm>
            <a:off x="7581625" y="5829500"/>
            <a:ext cx="5180400" cy="9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3" name="Google Shape;1193;p84"/>
          <p:cNvCxnSpPr/>
          <p:nvPr/>
        </p:nvCxnSpPr>
        <p:spPr>
          <a:xfrm>
            <a:off x="7507625" y="5854800"/>
            <a:ext cx="5328600" cy="2590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4" name="Google Shape;1194;p84"/>
          <p:cNvSpPr/>
          <p:nvPr/>
        </p:nvSpPr>
        <p:spPr>
          <a:xfrm>
            <a:off x="12836125" y="353900"/>
            <a:ext cx="4781400" cy="2590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Inter"/>
                <a:ea typeface="Inter"/>
                <a:cs typeface="Inter"/>
                <a:sym typeface="Inter"/>
              </a:rPr>
              <a:t>Detecting the Face using a face Detection Model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95" name="Google Shape;1195;p84"/>
          <p:cNvSpPr/>
          <p:nvPr/>
        </p:nvSpPr>
        <p:spPr>
          <a:xfrm>
            <a:off x="12846250" y="3628400"/>
            <a:ext cx="4781400" cy="2590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Collecting facial expression data with the help of an emotion extraction module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96" name="Google Shape;1196;p84"/>
          <p:cNvSpPr/>
          <p:nvPr/>
        </p:nvSpPr>
        <p:spPr>
          <a:xfrm>
            <a:off x="12889775" y="6902900"/>
            <a:ext cx="4781400" cy="2709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Choosing the appropriate therapeutic music session using an emotion-audio integration module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197" name="Google Shape;1197;p84"/>
          <p:cNvCxnSpPr/>
          <p:nvPr/>
        </p:nvCxnSpPr>
        <p:spPr>
          <a:xfrm>
            <a:off x="1093650" y="3437225"/>
            <a:ext cx="5007900" cy="0"/>
          </a:xfrm>
          <a:prstGeom prst="straightConnector1">
            <a:avLst/>
          </a:prstGeom>
          <a:noFill/>
          <a:ln cap="flat" cmpd="sng" w="9525">
            <a:solidFill>
              <a:srgbClr val="D75B3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98" name="Google Shape;119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84"/>
          <p:cNvSpPr txBox="1"/>
          <p:nvPr/>
        </p:nvSpPr>
        <p:spPr>
          <a:xfrm>
            <a:off x="7507625" y="97791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Hiththatiyage D.K.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85"/>
          <p:cNvSpPr/>
          <p:nvPr/>
        </p:nvSpPr>
        <p:spPr>
          <a:xfrm>
            <a:off x="192014" y="2910950"/>
            <a:ext cx="18098991" cy="3603797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1205" name="Google Shape;1205;p85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984250" y="2209350"/>
            <a:ext cx="3231650" cy="500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85"/>
          <p:cNvSpPr/>
          <p:nvPr/>
        </p:nvSpPr>
        <p:spPr>
          <a:xfrm>
            <a:off x="0" y="0"/>
            <a:ext cx="192021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1207" name="Google Shape;1207;p85"/>
          <p:cNvSpPr txBox="1"/>
          <p:nvPr/>
        </p:nvSpPr>
        <p:spPr>
          <a:xfrm>
            <a:off x="4572000" y="4066350"/>
            <a:ext cx="6537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latin typeface="Inter"/>
                <a:ea typeface="Inter"/>
                <a:cs typeface="Inter"/>
                <a:sym typeface="Inter"/>
              </a:rPr>
              <a:t>Methodology</a:t>
            </a:r>
            <a:endParaRPr b="1" sz="7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08" name="Google Shape;120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85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Hiththatiyage D.K 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86"/>
          <p:cNvSpPr/>
          <p:nvPr/>
        </p:nvSpPr>
        <p:spPr>
          <a:xfrm>
            <a:off x="32900" y="41125"/>
            <a:ext cx="18288000" cy="7401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86"/>
          <p:cNvSpPr/>
          <p:nvPr/>
        </p:nvSpPr>
        <p:spPr>
          <a:xfrm rot="5400000">
            <a:off x="-4374700" y="5188825"/>
            <a:ext cx="9555300" cy="7401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86"/>
          <p:cNvSpPr/>
          <p:nvPr/>
        </p:nvSpPr>
        <p:spPr>
          <a:xfrm flipH="1">
            <a:off x="32850" y="41125"/>
            <a:ext cx="197400" cy="1028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7" name="Google Shape;121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675" y="2878050"/>
            <a:ext cx="12577124" cy="703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86"/>
          <p:cNvSpPr txBox="1"/>
          <p:nvPr/>
        </p:nvSpPr>
        <p:spPr>
          <a:xfrm>
            <a:off x="5735600" y="1275525"/>
            <a:ext cx="688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Inter"/>
                <a:ea typeface="Inter"/>
                <a:cs typeface="Inter"/>
                <a:sym typeface="Inter"/>
              </a:rPr>
              <a:t>System </a:t>
            </a:r>
            <a:r>
              <a:rPr b="1" lang="en-US" sz="6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Diagram</a:t>
            </a:r>
            <a:endParaRPr b="1" sz="6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19" name="Google Shape;121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86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Hiththatiyage D.K.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7"/>
        </a:solidFill>
      </p:bgPr>
    </p:bg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87"/>
          <p:cNvPicPr preferRelativeResize="0"/>
          <p:nvPr/>
        </p:nvPicPr>
        <p:blipFill rotWithShape="1">
          <a:blip r:embed="rId3">
            <a:alphaModFix amt="8000"/>
          </a:blip>
          <a:srcRect b="28681" l="0" r="0" t="-107604"/>
          <a:stretch/>
        </p:blipFill>
        <p:spPr>
          <a:xfrm rot="5400000">
            <a:off x="2465471" y="-3082849"/>
            <a:ext cx="15176326" cy="18317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6" name="Google Shape;1226;p87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1227" name="Google Shape;1227;p87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1228" name="Google Shape;1228;p8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9" name="Google Shape;1229;p87"/>
          <p:cNvSpPr txBox="1"/>
          <p:nvPr/>
        </p:nvSpPr>
        <p:spPr>
          <a:xfrm>
            <a:off x="1390157" y="2328037"/>
            <a:ext cx="1526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0" name="Google Shape;1230;p87"/>
          <p:cNvSpPr txBox="1"/>
          <p:nvPr/>
        </p:nvSpPr>
        <p:spPr>
          <a:xfrm>
            <a:off x="4022300" y="697875"/>
            <a:ext cx="11020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Tools and technologies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1" name="Google Shape;1231;p87"/>
          <p:cNvSpPr/>
          <p:nvPr/>
        </p:nvSpPr>
        <p:spPr>
          <a:xfrm>
            <a:off x="2253100" y="7577300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50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Firebase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2" name="Google Shape;1232;p87"/>
          <p:cNvSpPr/>
          <p:nvPr/>
        </p:nvSpPr>
        <p:spPr>
          <a:xfrm>
            <a:off x="13487275" y="7530150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     Python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3" name="Google Shape;1233;p87"/>
          <p:cNvSpPr/>
          <p:nvPr/>
        </p:nvSpPr>
        <p:spPr>
          <a:xfrm>
            <a:off x="13359250" y="3293500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   GitLab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34" name="Google Shape;123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1775" y="5215880"/>
            <a:ext cx="1626804" cy="18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473" y="9639550"/>
            <a:ext cx="8778124" cy="4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87"/>
          <p:cNvSpPr/>
          <p:nvPr/>
        </p:nvSpPr>
        <p:spPr>
          <a:xfrm>
            <a:off x="2253100" y="3413325"/>
            <a:ext cx="36264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</a:t>
            </a: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React Native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37" name="Google Shape;1237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2147" y="3249048"/>
            <a:ext cx="3069266" cy="18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87"/>
          <p:cNvPicPr preferRelativeResize="0"/>
          <p:nvPr/>
        </p:nvPicPr>
        <p:blipFill rotWithShape="1">
          <a:blip r:embed="rId7">
            <a:alphaModFix/>
          </a:blip>
          <a:srcRect b="9609" l="-5150" r="5149" t="-9610"/>
          <a:stretch/>
        </p:blipFill>
        <p:spPr>
          <a:xfrm>
            <a:off x="6694509" y="5391750"/>
            <a:ext cx="2707314" cy="20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87"/>
          <p:cNvSpPr/>
          <p:nvPr/>
        </p:nvSpPr>
        <p:spPr>
          <a:xfrm>
            <a:off x="2281200" y="5519888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50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MongoDB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40" name="Google Shape;1240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22963" y="3323513"/>
            <a:ext cx="1784400" cy="14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91575" y="7516650"/>
            <a:ext cx="2741225" cy="14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88"/>
          <p:cNvSpPr txBox="1"/>
          <p:nvPr/>
        </p:nvSpPr>
        <p:spPr>
          <a:xfrm>
            <a:off x="2598475" y="855200"/>
            <a:ext cx="1346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Techniques and </a:t>
            </a: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Algorithms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7" name="Google Shape;1247;p88"/>
          <p:cNvSpPr/>
          <p:nvPr/>
        </p:nvSpPr>
        <p:spPr>
          <a:xfrm>
            <a:off x="820225" y="2607775"/>
            <a:ext cx="8379000" cy="59934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   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6AD5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OpenCV (Open Source Computer Vision Library) in conjunction with Keras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OpenCV is a powerful library that provides a wide range of functions and algorithms for image and video processing,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OpenCV can be used to load and preprocess images before feeding them into the Keras model for further preprocessing.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8" name="Google Shape;1248;p88"/>
          <p:cNvSpPr/>
          <p:nvPr/>
        </p:nvSpPr>
        <p:spPr>
          <a:xfrm>
            <a:off x="9898225" y="2599675"/>
            <a:ext cx="6539700" cy="5993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6AD5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6AD5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A neural network used in image recognition and extraction [5]</a:t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6AD5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Automatically detects the important features without any human supervision [5]</a:t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9" name="Google Shape;1249;p88"/>
          <p:cNvSpPr txBox="1"/>
          <p:nvPr/>
        </p:nvSpPr>
        <p:spPr>
          <a:xfrm>
            <a:off x="10887275" y="3741500"/>
            <a:ext cx="2590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Convolution Neural Network (CNN)</a:t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0" name="Google Shape;1250;p88"/>
          <p:cNvSpPr txBox="1"/>
          <p:nvPr/>
        </p:nvSpPr>
        <p:spPr>
          <a:xfrm>
            <a:off x="7186925" y="3420775"/>
            <a:ext cx="16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1" name="Google Shape;125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88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Hiththatiyage D.K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89"/>
          <p:cNvSpPr txBox="1"/>
          <p:nvPr/>
        </p:nvSpPr>
        <p:spPr>
          <a:xfrm>
            <a:off x="2838725" y="3820975"/>
            <a:ext cx="1346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Evidence</a:t>
            </a: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s for the </a:t>
            </a: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Completion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8" name="Google Shape;1258;p89"/>
          <p:cNvSpPr txBox="1"/>
          <p:nvPr/>
        </p:nvSpPr>
        <p:spPr>
          <a:xfrm>
            <a:off x="7186925" y="3420775"/>
            <a:ext cx="16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9" name="Google Shape;125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89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Hiththatiyage D.K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5" name="Google Shape;1265;p90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1266" name="Google Shape;1266;p90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267" name="Google Shape;1267;p9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8" name="Google Shape;1268;p90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1269" name="Google Shape;1269;p90"/>
            <p:cNvSpPr txBox="1"/>
            <p:nvPr/>
          </p:nvSpPr>
          <p:spPr>
            <a:xfrm>
              <a:off x="0" y="-9525"/>
              <a:ext cx="171657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High </a:t>
              </a:r>
              <a:r>
                <a:rPr b="1" lang="en-US" sz="75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Fidelity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 Prototype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1270" name="Google Shape;1270;p90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71" name="Google Shape;127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90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Hiththatiyage D.K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73" name="Google Shape;1273;p90" title="Dinithi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700" y="2197850"/>
            <a:ext cx="16374374" cy="722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91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1279" name="Google Shape;1279;p91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280" name="Google Shape;1280;p9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1" name="Google Shape;128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91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Hiththatiyage D.K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3" name="Google Shape;1283;p91"/>
          <p:cNvSpPr txBox="1"/>
          <p:nvPr/>
        </p:nvSpPr>
        <p:spPr>
          <a:xfrm>
            <a:off x="832125" y="191606"/>
            <a:ext cx="12874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7500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Mobile Application</a:t>
            </a:r>
            <a:r>
              <a:rPr b="1" lang="en-US" sz="75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UI</a:t>
            </a:r>
            <a:endParaRPr>
              <a:solidFill>
                <a:srgbClr val="C6AD5F"/>
              </a:solidFill>
            </a:endParaRPr>
          </a:p>
        </p:txBody>
      </p:sp>
      <p:pic>
        <p:nvPicPr>
          <p:cNvPr id="1284" name="Google Shape;128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025" y="1659900"/>
            <a:ext cx="3497400" cy="7145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91"/>
          <p:cNvSpPr txBox="1"/>
          <p:nvPr/>
        </p:nvSpPr>
        <p:spPr>
          <a:xfrm>
            <a:off x="1074575" y="3691100"/>
            <a:ext cx="3497400" cy="9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Landing Page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6" name="Google Shape;1286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1700" y="1481475"/>
            <a:ext cx="3497400" cy="7233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91"/>
          <p:cNvSpPr txBox="1"/>
          <p:nvPr/>
        </p:nvSpPr>
        <p:spPr>
          <a:xfrm>
            <a:off x="8429116" y="3429000"/>
            <a:ext cx="4683900" cy="24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Activity Selection Page for the Patient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7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0"/>
          <p:cNvPicPr preferRelativeResize="0"/>
          <p:nvPr/>
        </p:nvPicPr>
        <p:blipFill rotWithShape="1">
          <a:blip r:embed="rId3">
            <a:alphaModFix amt="8000"/>
          </a:blip>
          <a:srcRect b="28681" l="0" r="0" t="-107604"/>
          <a:stretch/>
        </p:blipFill>
        <p:spPr>
          <a:xfrm rot="5400000">
            <a:off x="4761046" y="-3449199"/>
            <a:ext cx="15176326" cy="18317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0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195" name="Google Shape;195;p20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196" name="Google Shape;196;p2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20"/>
          <p:cNvSpPr txBox="1"/>
          <p:nvPr/>
        </p:nvSpPr>
        <p:spPr>
          <a:xfrm>
            <a:off x="1390157" y="2328037"/>
            <a:ext cx="1526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8" name="Google Shape;1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9150" y="781175"/>
            <a:ext cx="8016124" cy="8338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/>
        </p:nvSpPr>
        <p:spPr>
          <a:xfrm>
            <a:off x="871650" y="2434025"/>
            <a:ext cx="82887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Overall System Diagram</a:t>
            </a:r>
            <a:endParaRPr b="1" sz="9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2" name="Google Shape;1292;p92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1293" name="Google Shape;1293;p92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294" name="Google Shape;1294;p9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95" name="Google Shape;129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92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Hiththatiyage D.K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7" name="Google Shape;1297;p92"/>
          <p:cNvSpPr txBox="1"/>
          <p:nvPr/>
        </p:nvSpPr>
        <p:spPr>
          <a:xfrm>
            <a:off x="832125" y="191606"/>
            <a:ext cx="12874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7500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Mobile Application</a:t>
            </a:r>
            <a:r>
              <a:rPr b="1" lang="en-US" sz="75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UI</a:t>
            </a:r>
            <a:endParaRPr>
              <a:solidFill>
                <a:srgbClr val="C6AD5F"/>
              </a:solidFill>
            </a:endParaRPr>
          </a:p>
        </p:txBody>
      </p:sp>
      <p:sp>
        <p:nvSpPr>
          <p:cNvPr id="1298" name="Google Shape;1298;p92"/>
          <p:cNvSpPr txBox="1"/>
          <p:nvPr/>
        </p:nvSpPr>
        <p:spPr>
          <a:xfrm>
            <a:off x="1074575" y="3691100"/>
            <a:ext cx="3497400" cy="314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Face Capturing using Front Camera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9" name="Google Shape;129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650" y="1651300"/>
            <a:ext cx="3888024" cy="732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92" title="WhatsApp Video 2023-05-22 at 11.59.28 AM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57550" y="1816938"/>
            <a:ext cx="6838925" cy="65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5" name="Google Shape;1305;p93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1306" name="Google Shape;1306;p93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307" name="Google Shape;1307;p93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08" name="Google Shape;130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93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Hiththatiyage D.K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0" name="Google Shape;1310;p93"/>
          <p:cNvSpPr txBox="1"/>
          <p:nvPr/>
        </p:nvSpPr>
        <p:spPr>
          <a:xfrm>
            <a:off x="832125" y="191606"/>
            <a:ext cx="12874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7500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Mobile Application</a:t>
            </a:r>
            <a:r>
              <a:rPr b="1" lang="en-US" sz="75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UI</a:t>
            </a:r>
            <a:endParaRPr>
              <a:solidFill>
                <a:srgbClr val="C6AD5F"/>
              </a:solidFill>
            </a:endParaRPr>
          </a:p>
        </p:txBody>
      </p:sp>
      <p:sp>
        <p:nvSpPr>
          <p:cNvPr id="1311" name="Google Shape;1311;p93"/>
          <p:cNvSpPr txBox="1"/>
          <p:nvPr/>
        </p:nvSpPr>
        <p:spPr>
          <a:xfrm>
            <a:off x="1074575" y="3691100"/>
            <a:ext cx="3497400" cy="9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Music Player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93"/>
          <p:cNvSpPr txBox="1"/>
          <p:nvPr/>
        </p:nvSpPr>
        <p:spPr>
          <a:xfrm>
            <a:off x="9151673" y="3691100"/>
            <a:ext cx="3651300" cy="9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Alert Box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3" name="Google Shape;131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375" y="1498400"/>
            <a:ext cx="3776050" cy="789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6375" y="667550"/>
            <a:ext cx="4276875" cy="889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9" name="Google Shape;1319;p94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1320" name="Google Shape;1320;p94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321" name="Google Shape;1321;p9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2" name="Google Shape;1322;p94"/>
          <p:cNvSpPr txBox="1"/>
          <p:nvPr/>
        </p:nvSpPr>
        <p:spPr>
          <a:xfrm>
            <a:off x="1028700" y="2482354"/>
            <a:ext cx="12874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3" name="Google Shape;132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94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Hiththatiyage D.K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25" name="Google Shape;132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75" y="1714600"/>
            <a:ext cx="5786042" cy="433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9350" y="1714600"/>
            <a:ext cx="6395976" cy="43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35250" y="1714600"/>
            <a:ext cx="5375098" cy="43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1475" y="6278975"/>
            <a:ext cx="5473349" cy="315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93900" y="6248275"/>
            <a:ext cx="5375101" cy="3217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0" name="Google Shape;1330;p94"/>
          <p:cNvGrpSpPr/>
          <p:nvPr/>
        </p:nvGrpSpPr>
        <p:grpSpPr>
          <a:xfrm>
            <a:off x="897650" y="278981"/>
            <a:ext cx="13005325" cy="2418923"/>
            <a:chOff x="-174733" y="-999625"/>
            <a:chExt cx="17340433" cy="3225230"/>
          </a:xfrm>
        </p:grpSpPr>
        <p:sp>
          <p:nvSpPr>
            <p:cNvPr id="1331" name="Google Shape;1331;p94"/>
            <p:cNvSpPr txBox="1"/>
            <p:nvPr/>
          </p:nvSpPr>
          <p:spPr>
            <a:xfrm>
              <a:off x="-174733" y="-999625"/>
              <a:ext cx="171657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Code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 Snippets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1332" name="Google Shape;1332;p94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95"/>
          <p:cNvSpPr/>
          <p:nvPr/>
        </p:nvSpPr>
        <p:spPr>
          <a:xfrm>
            <a:off x="191989" y="0"/>
            <a:ext cx="18098991" cy="3603797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1338" name="Google Shape;1338;p95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283329" y="-1185153"/>
            <a:ext cx="4584141" cy="5007020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95"/>
          <p:cNvSpPr/>
          <p:nvPr/>
        </p:nvSpPr>
        <p:spPr>
          <a:xfrm>
            <a:off x="4333400" y="3918225"/>
            <a:ext cx="9621208" cy="5507317"/>
          </a:xfrm>
          <a:custGeom>
            <a:rect b="b" l="l" r="r" t="t"/>
            <a:pathLst>
              <a:path extrusionOk="0" h="2600858" w="8628886">
                <a:moveTo>
                  <a:pt x="39902" y="0"/>
                </a:moveTo>
                <a:lnTo>
                  <a:pt x="8588985" y="0"/>
                </a:lnTo>
                <a:cubicBezTo>
                  <a:pt x="8599567" y="0"/>
                  <a:pt x="8609716" y="4204"/>
                  <a:pt x="8617200" y="11687"/>
                </a:cubicBezTo>
                <a:cubicBezTo>
                  <a:pt x="8624683" y="19170"/>
                  <a:pt x="8628886" y="29319"/>
                  <a:pt x="8628886" y="39902"/>
                </a:cubicBezTo>
                <a:lnTo>
                  <a:pt x="8628886" y="2560956"/>
                </a:lnTo>
                <a:cubicBezTo>
                  <a:pt x="8628886" y="2571538"/>
                  <a:pt x="8624683" y="2581688"/>
                  <a:pt x="8617200" y="2589171"/>
                </a:cubicBezTo>
                <a:cubicBezTo>
                  <a:pt x="8609716" y="2596654"/>
                  <a:pt x="8599567" y="2600858"/>
                  <a:pt x="8588985" y="2600858"/>
                </a:cubicBezTo>
                <a:lnTo>
                  <a:pt x="39902" y="2600858"/>
                </a:lnTo>
                <a:cubicBezTo>
                  <a:pt x="29319" y="2600858"/>
                  <a:pt x="19170" y="2596654"/>
                  <a:pt x="11687" y="2589171"/>
                </a:cubicBezTo>
                <a:cubicBezTo>
                  <a:pt x="4204" y="2581688"/>
                  <a:pt x="0" y="2571538"/>
                  <a:pt x="0" y="2560956"/>
                </a:cubicBezTo>
                <a:lnTo>
                  <a:pt x="0" y="39902"/>
                </a:lnTo>
                <a:cubicBezTo>
                  <a:pt x="0" y="29319"/>
                  <a:pt x="4204" y="19170"/>
                  <a:pt x="11687" y="11687"/>
                </a:cubicBezTo>
                <a:cubicBezTo>
                  <a:pt x="19170" y="4204"/>
                  <a:pt x="29319" y="0"/>
                  <a:pt x="39902" y="0"/>
                </a:cubicBezTo>
                <a:close/>
              </a:path>
            </a:pathLst>
          </a:custGeom>
          <a:solidFill>
            <a:srgbClr val="07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AD5F"/>
              </a:buClr>
              <a:buSzPts val="3600"/>
              <a:buFont typeface="Inter"/>
              <a:buChar char="●"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Train the ML model and improve the </a:t>
            </a: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accuracy</a:t>
            </a: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AD5F"/>
              </a:buClr>
              <a:buSzPts val="3600"/>
              <a:buFont typeface="Inter"/>
              <a:buChar char="●"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Introduce music libraries to the patient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AD5F"/>
              </a:buClr>
              <a:buSzPts val="3600"/>
              <a:buFont typeface="Inter"/>
              <a:buChar char="●"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Integrate and test the whole system together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AD5F"/>
              </a:buClr>
              <a:buSzPts val="3600"/>
              <a:buFont typeface="Inter"/>
              <a:buChar char="●"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Commercialize the application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0" name="Google Shape;1340;p95"/>
          <p:cNvSpPr/>
          <p:nvPr/>
        </p:nvSpPr>
        <p:spPr>
          <a:xfrm>
            <a:off x="0" y="0"/>
            <a:ext cx="192021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1341" name="Google Shape;1341;p95"/>
          <p:cNvSpPr txBox="1"/>
          <p:nvPr/>
        </p:nvSpPr>
        <p:spPr>
          <a:xfrm>
            <a:off x="4572000" y="601000"/>
            <a:ext cx="10931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Tasks to be completed</a:t>
            </a:r>
            <a:endParaRPr b="1" sz="7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42" name="Google Shape;1342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95"/>
          <p:cNvSpPr txBox="1"/>
          <p:nvPr/>
        </p:nvSpPr>
        <p:spPr>
          <a:xfrm>
            <a:off x="4032675" y="96807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Hiththatiyage D.K 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96"/>
          <p:cNvSpPr/>
          <p:nvPr/>
        </p:nvSpPr>
        <p:spPr>
          <a:xfrm>
            <a:off x="192025" y="0"/>
            <a:ext cx="18098991" cy="10287073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1349" name="Google Shape;1349;p96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095162" y="-1961188"/>
            <a:ext cx="3231650" cy="715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p96"/>
          <p:cNvSpPr/>
          <p:nvPr/>
        </p:nvSpPr>
        <p:spPr>
          <a:xfrm>
            <a:off x="0" y="0"/>
            <a:ext cx="402877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1351" name="Google Shape;1351;p96"/>
          <p:cNvSpPr txBox="1"/>
          <p:nvPr/>
        </p:nvSpPr>
        <p:spPr>
          <a:xfrm>
            <a:off x="5386075" y="366000"/>
            <a:ext cx="6537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latin typeface="Inter"/>
                <a:ea typeface="Inter"/>
                <a:cs typeface="Inter"/>
                <a:sym typeface="Inter"/>
              </a:rPr>
              <a:t>Gantt Chart</a:t>
            </a:r>
            <a:endParaRPr b="1" sz="7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52" name="Google Shape;135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1100" y="2466663"/>
            <a:ext cx="12620900" cy="53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96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Hiththatiyage D.K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355" name="Google Shape;1355;p96"/>
          <p:cNvCxnSpPr/>
          <p:nvPr/>
        </p:nvCxnSpPr>
        <p:spPr>
          <a:xfrm>
            <a:off x="10597150" y="2468800"/>
            <a:ext cx="43800" cy="535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97"/>
          <p:cNvSpPr txBox="1"/>
          <p:nvPr/>
        </p:nvSpPr>
        <p:spPr>
          <a:xfrm>
            <a:off x="3757925" y="52650"/>
            <a:ext cx="12038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Inter"/>
                <a:ea typeface="Inter"/>
                <a:cs typeface="Inter"/>
                <a:sym typeface="Inter"/>
              </a:rPr>
              <a:t>Work Break</a:t>
            </a:r>
            <a:r>
              <a:rPr b="1" lang="en-US" sz="6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down Structure</a:t>
            </a:r>
            <a:endParaRPr b="1" sz="6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1" name="Google Shape;1361;p97"/>
          <p:cNvSpPr txBox="1"/>
          <p:nvPr/>
        </p:nvSpPr>
        <p:spPr>
          <a:xfrm>
            <a:off x="2618900" y="1356825"/>
            <a:ext cx="13428300" cy="19701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300" rtl="0" algn="l">
              <a:lnSpc>
                <a:spcPct val="150000"/>
              </a:lnSpc>
              <a:spcBef>
                <a:spcPts val="300"/>
              </a:spcBef>
              <a:spcAft>
                <a:spcPts val="800"/>
              </a:spcAft>
              <a:buNone/>
            </a:pPr>
            <a:r>
              <a:rPr b="1" lang="en-US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Improving cognitive independence of dementia patients by directing them to the appropriate music therapy sessions while analyzing their emotional state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2" name="Google Shape;1362;p97"/>
          <p:cNvSpPr/>
          <p:nvPr/>
        </p:nvSpPr>
        <p:spPr>
          <a:xfrm>
            <a:off x="3209425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Requirement Analysis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3" name="Google Shape;1363;p97"/>
          <p:cNvSpPr/>
          <p:nvPr/>
        </p:nvSpPr>
        <p:spPr>
          <a:xfrm>
            <a:off x="188525" y="3792675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Feasibility Study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4" name="Google Shape;1364;p97"/>
          <p:cNvSpPr/>
          <p:nvPr/>
        </p:nvSpPr>
        <p:spPr>
          <a:xfrm>
            <a:off x="6230313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Design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5" name="Google Shape;1365;p97"/>
          <p:cNvSpPr/>
          <p:nvPr/>
        </p:nvSpPr>
        <p:spPr>
          <a:xfrm>
            <a:off x="9290038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Implementation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6" name="Google Shape;1366;p97"/>
          <p:cNvSpPr/>
          <p:nvPr/>
        </p:nvSpPr>
        <p:spPr>
          <a:xfrm>
            <a:off x="12369188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Testing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7" name="Google Shape;1367;p97"/>
          <p:cNvSpPr/>
          <p:nvPr/>
        </p:nvSpPr>
        <p:spPr>
          <a:xfrm>
            <a:off x="15448350" y="3792675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Documentation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368" name="Google Shape;1368;p97"/>
          <p:cNvCxnSpPr/>
          <p:nvPr/>
        </p:nvCxnSpPr>
        <p:spPr>
          <a:xfrm>
            <a:off x="1463600" y="3535038"/>
            <a:ext cx="15738900" cy="4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9" name="Google Shape;1369;p97"/>
          <p:cNvCxnSpPr>
            <a:stCxn id="1363" idx="0"/>
            <a:endCxn id="1363" idx="0"/>
          </p:cNvCxnSpPr>
          <p:nvPr/>
        </p:nvCxnSpPr>
        <p:spPr>
          <a:xfrm>
            <a:off x="1481525" y="37926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0" name="Google Shape;1370;p97"/>
          <p:cNvCxnSpPr>
            <a:stCxn id="1362" idx="0"/>
            <a:endCxn id="1362" idx="0"/>
          </p:cNvCxnSpPr>
          <p:nvPr/>
        </p:nvCxnSpPr>
        <p:spPr>
          <a:xfrm>
            <a:off x="4502425" y="38297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1" name="Google Shape;1371;p97"/>
          <p:cNvSpPr/>
          <p:nvPr/>
        </p:nvSpPr>
        <p:spPr>
          <a:xfrm>
            <a:off x="188525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Identifying the problem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72" name="Google Shape;1372;p97"/>
          <p:cNvSpPr/>
          <p:nvPr/>
        </p:nvSpPr>
        <p:spPr>
          <a:xfrm>
            <a:off x="165750" y="6425325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Design s Solution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73" name="Google Shape;1373;p97"/>
          <p:cNvSpPr/>
          <p:nvPr/>
        </p:nvSpPr>
        <p:spPr>
          <a:xfrm>
            <a:off x="188525" y="774165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Literature Review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74" name="Google Shape;1374;p97"/>
          <p:cNvSpPr/>
          <p:nvPr/>
        </p:nvSpPr>
        <p:spPr>
          <a:xfrm>
            <a:off x="3209425" y="774165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Well Optimized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75" name="Google Shape;1375;p97"/>
          <p:cNvSpPr/>
          <p:nvPr/>
        </p:nvSpPr>
        <p:spPr>
          <a:xfrm>
            <a:off x="3209425" y="649855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Analize Requirements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76" name="Google Shape;1376;p97"/>
          <p:cNvSpPr/>
          <p:nvPr/>
        </p:nvSpPr>
        <p:spPr>
          <a:xfrm>
            <a:off x="3209425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Gather Requirements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77" name="Google Shape;1377;p97"/>
          <p:cNvSpPr/>
          <p:nvPr/>
        </p:nvSpPr>
        <p:spPr>
          <a:xfrm>
            <a:off x="6253088" y="63883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Inter SemiBold"/>
                <a:ea typeface="Inter SemiBold"/>
                <a:cs typeface="Inter SemiBold"/>
                <a:sym typeface="Inter SemiBold"/>
              </a:rPr>
              <a:t>Interface Design</a:t>
            </a:r>
            <a:endParaRPr sz="16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78" name="Google Shape;1378;p97"/>
          <p:cNvSpPr/>
          <p:nvPr/>
        </p:nvSpPr>
        <p:spPr>
          <a:xfrm>
            <a:off x="6230325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System Design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79" name="Google Shape;1379;p97"/>
          <p:cNvSpPr/>
          <p:nvPr/>
        </p:nvSpPr>
        <p:spPr>
          <a:xfrm>
            <a:off x="9308138" y="63883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Implement a Emotion Extraction Model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80" name="Google Shape;1380;p97"/>
          <p:cNvSpPr/>
          <p:nvPr/>
        </p:nvSpPr>
        <p:spPr>
          <a:xfrm>
            <a:off x="9296750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Implement a Face detection Model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81" name="Google Shape;1381;p97"/>
          <p:cNvSpPr/>
          <p:nvPr/>
        </p:nvSpPr>
        <p:spPr>
          <a:xfrm>
            <a:off x="12363175" y="76676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User Acceptance 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82" name="Google Shape;1382;p97"/>
          <p:cNvSpPr/>
          <p:nvPr/>
        </p:nvSpPr>
        <p:spPr>
          <a:xfrm>
            <a:off x="12363200" y="63883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Integration</a:t>
            </a: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 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83" name="Google Shape;1383;p97"/>
          <p:cNvSpPr/>
          <p:nvPr/>
        </p:nvSpPr>
        <p:spPr>
          <a:xfrm>
            <a:off x="12372525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Unit 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84" name="Google Shape;1384;p97"/>
          <p:cNvSpPr/>
          <p:nvPr/>
        </p:nvSpPr>
        <p:spPr>
          <a:xfrm>
            <a:off x="12363175" y="89469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System 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85" name="Google Shape;1385;p97"/>
          <p:cNvSpPr/>
          <p:nvPr/>
        </p:nvSpPr>
        <p:spPr>
          <a:xfrm>
            <a:off x="15448300" y="9057975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Final Report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86" name="Google Shape;1386;p97"/>
          <p:cNvSpPr/>
          <p:nvPr/>
        </p:nvSpPr>
        <p:spPr>
          <a:xfrm>
            <a:off x="15448300" y="774165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Research Paper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87" name="Google Shape;1387;p97"/>
          <p:cNvSpPr/>
          <p:nvPr/>
        </p:nvSpPr>
        <p:spPr>
          <a:xfrm>
            <a:off x="15418250" y="6425325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Project Proposal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88" name="Google Shape;1388;p97"/>
          <p:cNvSpPr/>
          <p:nvPr/>
        </p:nvSpPr>
        <p:spPr>
          <a:xfrm>
            <a:off x="15448300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Project Charter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389" name="Google Shape;138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97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Hiththatiyage D.K 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98"/>
          <p:cNvSpPr/>
          <p:nvPr/>
        </p:nvSpPr>
        <p:spPr>
          <a:xfrm>
            <a:off x="106900" y="90450"/>
            <a:ext cx="246600" cy="100896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98"/>
          <p:cNvSpPr txBox="1"/>
          <p:nvPr/>
        </p:nvSpPr>
        <p:spPr>
          <a:xfrm>
            <a:off x="1090825" y="445075"/>
            <a:ext cx="624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References</a:t>
            </a:r>
            <a:endParaRPr b="1" sz="6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97" name="Google Shape;139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98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|   Hiththatiyage D.K </a:t>
            </a: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9" name="Google Shape;1399;p98"/>
          <p:cNvSpPr txBox="1"/>
          <p:nvPr/>
        </p:nvSpPr>
        <p:spPr>
          <a:xfrm>
            <a:off x="1572000" y="1640650"/>
            <a:ext cx="13982400" cy="9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[1] Emotion Based Music Player, 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Hafeez Kabani1, Sharik Khan2, Omar Khan3, Shabana Tadvi4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[2] </a:t>
            </a: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Sourina, Olga &amp; Liu, Yisi &amp; Nguyen, Minh Khoa. (2011). Real-time EEG-based emotion recognition for music therapy. Journal on Multimodal User Interfaces. 5. 10.1007/s12193-011-0080-6.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[3] Alive Inside: Developing Mobile Apps for the Cognitively Impaired Martine Nezerwa, Robert Wright, Stefan Howansky, Jake Terranova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[4] Music Recommendation Based on Face Emotion Recognition Madhuri Athavle1 , Deepali Mudale2 , Upasana Shrivastav3 , Megha Gupta4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[5] A. Dertat, “Applied Deep Learning - Part 4: Convolutional neural networks,” </a:t>
            </a:r>
            <a:r>
              <a:rPr b="1" i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Towards Data Science</a:t>
            </a: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08-Nov-2017. [Online]. Available: https://towardsdatascience.com/applied-deep-learning-part-4-convolutional-neural-networks-584bc134c1e2. [Accessed: 31-Jan-2022].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9"/>
          <p:cNvSpPr/>
          <p:nvPr/>
        </p:nvSpPr>
        <p:spPr>
          <a:xfrm>
            <a:off x="0" y="0"/>
            <a:ext cx="2096700" cy="102870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99"/>
          <p:cNvSpPr/>
          <p:nvPr/>
        </p:nvSpPr>
        <p:spPr>
          <a:xfrm>
            <a:off x="3278275" y="1472100"/>
            <a:ext cx="3494400" cy="195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Inter SemiBold"/>
                <a:ea typeface="Inter SemiBold"/>
                <a:cs typeface="Inter SemiBold"/>
                <a:sym typeface="Inter SemiBold"/>
              </a:rPr>
              <a:t>Spread the word around Dementia Individuals</a:t>
            </a:r>
            <a:endParaRPr sz="24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06" name="Google Shape;1406;p99"/>
          <p:cNvSpPr/>
          <p:nvPr/>
        </p:nvSpPr>
        <p:spPr>
          <a:xfrm>
            <a:off x="3278275" y="6474575"/>
            <a:ext cx="3494400" cy="195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Inter SemiBold"/>
                <a:ea typeface="Inter SemiBold"/>
                <a:cs typeface="Inter SemiBold"/>
                <a:sym typeface="Inter SemiBold"/>
              </a:rPr>
              <a:t>Sponsor content creators with the same </a:t>
            </a:r>
            <a:r>
              <a:rPr lang="en-US" sz="2400">
                <a:latin typeface="Inter SemiBold"/>
                <a:ea typeface="Inter SemiBold"/>
                <a:cs typeface="Inter SemiBold"/>
                <a:sym typeface="Inter SemiBold"/>
              </a:rPr>
              <a:t>disability</a:t>
            </a:r>
            <a:endParaRPr sz="24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07" name="Google Shape;1407;p99"/>
          <p:cNvSpPr/>
          <p:nvPr/>
        </p:nvSpPr>
        <p:spPr>
          <a:xfrm>
            <a:off x="12408000" y="6474575"/>
            <a:ext cx="3494400" cy="195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Provide ongoing support</a:t>
            </a:r>
            <a:endParaRPr/>
          </a:p>
        </p:txBody>
      </p:sp>
      <p:sp>
        <p:nvSpPr>
          <p:cNvPr id="1408" name="Google Shape;1408;p99"/>
          <p:cNvSpPr/>
          <p:nvPr/>
        </p:nvSpPr>
        <p:spPr>
          <a:xfrm>
            <a:off x="12408000" y="1472100"/>
            <a:ext cx="3494400" cy="195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Obtain regulatory approval</a:t>
            </a:r>
            <a:endParaRPr/>
          </a:p>
        </p:txBody>
      </p:sp>
      <p:sp>
        <p:nvSpPr>
          <p:cNvPr id="1409" name="Google Shape;1409;p99"/>
          <p:cNvSpPr txBox="1"/>
          <p:nvPr/>
        </p:nvSpPr>
        <p:spPr>
          <a:xfrm>
            <a:off x="4572000" y="4433375"/>
            <a:ext cx="11330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COMMERCIALIZATION</a:t>
            </a:r>
            <a:endParaRPr/>
          </a:p>
        </p:txBody>
      </p:sp>
      <p:sp>
        <p:nvSpPr>
          <p:cNvPr id="1410" name="Google Shape;1410;p99"/>
          <p:cNvSpPr/>
          <p:nvPr/>
        </p:nvSpPr>
        <p:spPr>
          <a:xfrm flipH="1">
            <a:off x="0" y="0"/>
            <a:ext cx="197400" cy="1028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1" name="Google Shape;1411;p99"/>
          <p:cNvGrpSpPr/>
          <p:nvPr/>
        </p:nvGrpSpPr>
        <p:grpSpPr>
          <a:xfrm>
            <a:off x="197400" y="-50"/>
            <a:ext cx="3627791" cy="10287066"/>
            <a:chOff x="-142761" y="-68753"/>
            <a:chExt cx="955461" cy="2709333"/>
          </a:xfrm>
        </p:grpSpPr>
        <p:sp>
          <p:nvSpPr>
            <p:cNvPr id="1412" name="Google Shape;1412;p99"/>
            <p:cNvSpPr/>
            <p:nvPr/>
          </p:nvSpPr>
          <p:spPr>
            <a:xfrm>
              <a:off x="-142761" y="-68753"/>
              <a:ext cx="500214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1413" name="Google Shape;1413;p99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4" name="Google Shape;141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99" y="9525575"/>
            <a:ext cx="3295825" cy="7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00"/>
          <p:cNvSpPr/>
          <p:nvPr/>
        </p:nvSpPr>
        <p:spPr>
          <a:xfrm>
            <a:off x="189000" y="813"/>
            <a:ext cx="18098991" cy="10287073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1420" name="Google Shape;1420;p100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095162" y="-1961188"/>
            <a:ext cx="3231650" cy="715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100"/>
          <p:cNvSpPr/>
          <p:nvPr/>
        </p:nvSpPr>
        <p:spPr>
          <a:xfrm>
            <a:off x="0" y="0"/>
            <a:ext cx="402877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1422" name="Google Shape;1422;p100"/>
          <p:cNvSpPr txBox="1"/>
          <p:nvPr/>
        </p:nvSpPr>
        <p:spPr>
          <a:xfrm>
            <a:off x="3070850" y="474750"/>
            <a:ext cx="14962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latin typeface="Inter"/>
                <a:ea typeface="Inter"/>
                <a:cs typeface="Inter"/>
                <a:sym typeface="Inter"/>
              </a:rPr>
              <a:t>Budget for overall system</a:t>
            </a:r>
            <a:endParaRPr b="1" sz="7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23" name="Google Shape;142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3075" y="1813950"/>
            <a:ext cx="7000725" cy="68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9" name="Google Shape;142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-180900"/>
            <a:ext cx="12659050" cy="10467899"/>
          </a:xfrm>
          <a:prstGeom prst="rect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0" name="Google Shape;143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80900"/>
            <a:ext cx="2950325" cy="104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101"/>
          <p:cNvSpPr txBox="1"/>
          <p:nvPr/>
        </p:nvSpPr>
        <p:spPr>
          <a:xfrm>
            <a:off x="2294225" y="3774350"/>
            <a:ext cx="8642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latin typeface="Inter"/>
                <a:ea typeface="Inter"/>
                <a:cs typeface="Inter"/>
                <a:sym typeface="Inter"/>
              </a:rPr>
              <a:t>Demo Time</a:t>
            </a:r>
            <a:endParaRPr b="1" sz="96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2" name="Google Shape;1432;p101"/>
          <p:cNvSpPr txBox="1"/>
          <p:nvPr/>
        </p:nvSpPr>
        <p:spPr>
          <a:xfrm>
            <a:off x="1648975" y="8591000"/>
            <a:ext cx="544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1433" name="Google Shape;1433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101"/>
          <p:cNvSpPr/>
          <p:nvPr/>
        </p:nvSpPr>
        <p:spPr>
          <a:xfrm>
            <a:off x="13065150" y="2760675"/>
            <a:ext cx="4914300" cy="473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5" name="Google Shape;1435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48765" y="3022750"/>
            <a:ext cx="4699510" cy="42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74" y="9229875"/>
            <a:ext cx="3295825" cy="7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700" y="560025"/>
            <a:ext cx="10637474" cy="837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02"/>
          <p:cNvSpPr/>
          <p:nvPr/>
        </p:nvSpPr>
        <p:spPr>
          <a:xfrm>
            <a:off x="192014" y="2910950"/>
            <a:ext cx="18098991" cy="3603797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1441" name="Google Shape;1441;p102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984250" y="2209350"/>
            <a:ext cx="3231650" cy="500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102"/>
          <p:cNvSpPr/>
          <p:nvPr/>
        </p:nvSpPr>
        <p:spPr>
          <a:xfrm>
            <a:off x="0" y="0"/>
            <a:ext cx="192021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1443" name="Google Shape;1443;p102"/>
          <p:cNvSpPr txBox="1"/>
          <p:nvPr/>
        </p:nvSpPr>
        <p:spPr>
          <a:xfrm>
            <a:off x="6224875" y="4043250"/>
            <a:ext cx="6537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latin typeface="Inter"/>
                <a:ea typeface="Inter"/>
                <a:cs typeface="Inter"/>
                <a:sym typeface="Inter"/>
              </a:rPr>
              <a:t>THANK YOU!</a:t>
            </a:r>
            <a:endParaRPr b="1" sz="7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44" name="Google Shape;144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D4FF63888C64439862580733F918E7" ma:contentTypeVersion="12" ma:contentTypeDescription="Create a new document." ma:contentTypeScope="" ma:versionID="a8650cbb42b5c2ae3006ebb315a1e3cd">
  <xsd:schema xmlns:xsd="http://www.w3.org/2001/XMLSchema" xmlns:xs="http://www.w3.org/2001/XMLSchema" xmlns:p="http://schemas.microsoft.com/office/2006/metadata/properties" xmlns:ns2="8faef53a-d342-4d90-a56c-b993878449d2" xmlns:ns3="db72c12f-87a4-44ab-bbc5-4cc8306b158a" targetNamespace="http://schemas.microsoft.com/office/2006/metadata/properties" ma:root="true" ma:fieldsID="027f246ca1d5adc790003f5310fc5b42" ns2:_="" ns3:_="">
    <xsd:import namespace="8faef53a-d342-4d90-a56c-b993878449d2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aef53a-d342-4d90-a56c-b993878449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faef53a-d342-4d90-a56c-b993878449d2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563C4CFA-81EA-4D6E-9DC9-76DE8EBF347E}"/>
</file>

<file path=customXml/itemProps2.xml><?xml version="1.0" encoding="utf-8"?>
<ds:datastoreItem xmlns:ds="http://schemas.openxmlformats.org/officeDocument/2006/customXml" ds:itemID="{D6D5C0FA-6506-42B4-8C37-68D029181545}"/>
</file>

<file path=customXml/itemProps3.xml><?xml version="1.0" encoding="utf-8"?>
<ds:datastoreItem xmlns:ds="http://schemas.openxmlformats.org/officeDocument/2006/customXml" ds:itemID="{14F7071C-474C-406B-A6EB-CEC95087DD04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0x010100F5D4FF63888C64439862580733F918E7</vt:lpwstr>
  </property>
</Properties>
</file>